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p:sldMasterIdLst>
    <p:sldMasterId id="2147483648" r:id="rId1"/>
    <p:sldMasterId id="2147483652" r:id="rId3"/>
  </p:sldMasterIdLst>
  <p:notesMasterIdLst>
    <p:notesMasterId r:id="rId6"/>
  </p:notesMasterIdLst>
  <p:handoutMasterIdLst>
    <p:handoutMasterId r:id="rId27"/>
  </p:handoutMasterIdLst>
  <p:sldIdLst>
    <p:sldId id="426" r:id="rId4"/>
    <p:sldId id="398" r:id="rId5"/>
    <p:sldId id="570" r:id="rId7"/>
    <p:sldId id="605" r:id="rId8"/>
    <p:sldId id="575" r:id="rId9"/>
    <p:sldId id="606" r:id="rId10"/>
    <p:sldId id="573" r:id="rId11"/>
    <p:sldId id="574" r:id="rId12"/>
    <p:sldId id="600" r:id="rId13"/>
    <p:sldId id="577" r:id="rId14"/>
    <p:sldId id="604" r:id="rId15"/>
    <p:sldId id="581" r:id="rId16"/>
    <p:sldId id="602" r:id="rId17"/>
    <p:sldId id="607" r:id="rId18"/>
    <p:sldId id="603" r:id="rId19"/>
    <p:sldId id="608" r:id="rId20"/>
    <p:sldId id="609" r:id="rId21"/>
    <p:sldId id="610" r:id="rId22"/>
    <p:sldId id="582" r:id="rId23"/>
    <p:sldId id="593" r:id="rId24"/>
    <p:sldId id="578" r:id="rId25"/>
    <p:sldId id="594" r:id="rId26"/>
  </p:sldIdLst>
  <p:sldSz cx="12192000" cy="6858000"/>
  <p:notesSz cx="6858000" cy="9144000"/>
  <p:custDataLst>
    <p:tags r:id="rId3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02" userDrawn="1">
          <p15:clr>
            <a:srgbClr val="A4A3A4"/>
          </p15:clr>
        </p15:guide>
        <p15:guide id="2" pos="386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D589F"/>
    <a:srgbClr val="FFFFFF"/>
    <a:srgbClr val="009E96"/>
    <a:srgbClr val="EAEAE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3728"/>
    <p:restoredTop sz="94654"/>
  </p:normalViewPr>
  <p:slideViewPr>
    <p:cSldViewPr showGuides="1">
      <p:cViewPr varScale="1">
        <p:scale>
          <a:sx n="104" d="100"/>
          <a:sy n="104" d="100"/>
        </p:scale>
        <p:origin x="432" y="192"/>
      </p:cViewPr>
      <p:guideLst>
        <p:guide orient="horz" pos="2202"/>
        <p:guide pos="3868"/>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notesMaster" Target="notesMasters/notesMaster1.xml"/><Relationship Id="rId5" Type="http://schemas.openxmlformats.org/officeDocument/2006/relationships/slide" Target="slides/slide2.xml"/><Relationship Id="rId4" Type="http://schemas.openxmlformats.org/officeDocument/2006/relationships/slide" Target="slides/slide1.xml"/><Relationship Id="rId31" Type="http://schemas.openxmlformats.org/officeDocument/2006/relationships/tags" Target="tags/tag33.xml"/><Relationship Id="rId30" Type="http://schemas.openxmlformats.org/officeDocument/2006/relationships/tableStyles" Target="tableStyles.xml"/><Relationship Id="rId3" Type="http://schemas.openxmlformats.org/officeDocument/2006/relationships/slideMaster" Target="slideMasters/slideMaster2.xml"/><Relationship Id="rId29" Type="http://schemas.openxmlformats.org/officeDocument/2006/relationships/viewProps" Target="viewProps.xml"/><Relationship Id="rId28" Type="http://schemas.openxmlformats.org/officeDocument/2006/relationships/presProps" Target="presProps.xml"/><Relationship Id="rId27" Type="http://schemas.openxmlformats.org/officeDocument/2006/relationships/handoutMaster" Target="handoutMasters/handoutMaster1.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03B1F30-A2C1-478C-9FA2-073D4DC48B7D}"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9AEFF8-A9D6-4BDA-A24A-832BDB70C229}"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图片 1" descr="cli_300px"/>
          <p:cNvPicPr>
            <a:picLocks noChangeAspect="1"/>
          </p:cNvPicPr>
          <p:nvPr userDrawn="1"/>
        </p:nvPicPr>
        <p:blipFill>
          <a:blip r:embed="rId3"/>
          <a:stretch>
            <a:fillRect/>
          </a:stretch>
        </p:blipFill>
        <p:spPr>
          <a:xfrm>
            <a:off x="11051540" y="5401310"/>
            <a:ext cx="807720" cy="80772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内页版式">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nvPr>
        </p:nvSpPr>
        <p:spPr>
          <a:xfrm>
            <a:off x="609600" y="6356351"/>
            <a:ext cx="2844800" cy="365125"/>
          </a:xfrm>
          <a:prstGeom prst="rect">
            <a:avLst/>
          </a:prstGeom>
        </p:spPr>
        <p:txBody>
          <a:bodyPr/>
          <a:lstStyle/>
          <a:p>
            <a:fld id="{53A34AF9-1664-4634-98DD-8A193B72BA2B}" type="datetime1">
              <a:rPr lang="zh-CN" altLang="en-US" smtClean="0"/>
            </a:fld>
            <a:endParaRPr lang="zh-CN" altLang="en-US"/>
          </a:p>
        </p:txBody>
      </p:sp>
      <p:sp>
        <p:nvSpPr>
          <p:cNvPr id="4" name="页脚占位符 3"/>
          <p:cNvSpPr>
            <a:spLocks noGrp="1"/>
          </p:cNvSpPr>
          <p:nvPr>
            <p:ph type="ftr" sz="quarter" idx="11"/>
          </p:nvPr>
        </p:nvSpPr>
        <p:spPr>
          <a:xfrm>
            <a:off x="4165600" y="6356351"/>
            <a:ext cx="3860800" cy="365125"/>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737600" y="6356351"/>
            <a:ext cx="2844800" cy="365125"/>
          </a:xfrm>
          <a:prstGeom prst="rect">
            <a:avLst/>
          </a:prstGeom>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a:xfrm>
            <a:off x="4038600" y="6356350"/>
            <a:ext cx="4114800" cy="365125"/>
          </a:xfr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标题幻灯片">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图片 1" descr="cli_300px"/>
          <p:cNvPicPr>
            <a:picLocks noChangeAspect="1"/>
          </p:cNvPicPr>
          <p:nvPr userDrawn="1"/>
        </p:nvPicPr>
        <p:blipFill>
          <a:blip r:embed="rId3"/>
          <a:stretch>
            <a:fillRect/>
          </a:stretch>
        </p:blipFill>
        <p:spPr>
          <a:xfrm>
            <a:off x="11051540" y="5401310"/>
            <a:ext cx="807720" cy="80772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内页版式">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nvPr>
        </p:nvSpPr>
        <p:spPr>
          <a:xfrm>
            <a:off x="609600" y="6356351"/>
            <a:ext cx="2844800" cy="365125"/>
          </a:xfrm>
          <a:prstGeom prst="rect">
            <a:avLst/>
          </a:prstGeom>
        </p:spPr>
        <p:txBody>
          <a:bodyPr/>
          <a:lstStyle/>
          <a:p>
            <a:fld id="{53A34AF9-1664-4634-98DD-8A193B72BA2B}" type="datetime1">
              <a:rPr lang="zh-CN" altLang="en-US" smtClean="0"/>
            </a:fld>
            <a:endParaRPr lang="zh-CN" altLang="en-US"/>
          </a:p>
        </p:txBody>
      </p:sp>
      <p:sp>
        <p:nvSpPr>
          <p:cNvPr id="4" name="页脚占位符 3"/>
          <p:cNvSpPr>
            <a:spLocks noGrp="1"/>
          </p:cNvSpPr>
          <p:nvPr>
            <p:ph type="ftr" sz="quarter" idx="11"/>
          </p:nvPr>
        </p:nvSpPr>
        <p:spPr>
          <a:xfrm>
            <a:off x="4165600" y="6356351"/>
            <a:ext cx="3860800" cy="365125"/>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737600" y="6356351"/>
            <a:ext cx="2844800" cy="365125"/>
          </a:xfrm>
          <a:prstGeom prst="rect">
            <a:avLst/>
          </a:prstGeom>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空白">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a:xfrm>
            <a:off x="4038600" y="6356350"/>
            <a:ext cx="4114800" cy="365125"/>
          </a:xfr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p:spPr>
        <p:txBody>
          <a:bodyPr/>
          <a:lstStyle/>
          <a:p>
            <a:fld id="{7D9BB5D0-35E4-459D-AEF3-FE4D7C45CC19}"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6" Type="http://schemas.openxmlformats.org/officeDocument/2006/relationships/theme" Target="../theme/theme1.xml"/><Relationship Id="rId5" Type="http://schemas.openxmlformats.org/officeDocument/2006/relationships/image" Target="../media/image2.png"/><Relationship Id="rId4" Type="http://schemas.openxmlformats.org/officeDocument/2006/relationships/image" Target="../media/image3.jpeg"/><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7" Type="http://schemas.openxmlformats.org/officeDocument/2006/relationships/image" Target="../media/image4.png"/><Relationship Id="rId6" Type="http://schemas.openxmlformats.org/officeDocument/2006/relationships/tags" Target="../tags/tag1.xml"/><Relationship Id="rId5" Type="http://schemas.openxmlformats.org/officeDocument/2006/relationships/image" Target="../media/image2.png"/><Relationship Id="rId4" Type="http://schemas.openxmlformats.org/officeDocument/2006/relationships/image" Target="../media/image3.jpeg"/><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pic>
        <p:nvPicPr>
          <p:cNvPr id="2" name="图片 1" descr="cli_300px"/>
          <p:cNvPicPr>
            <a:picLocks noChangeAspect="1"/>
          </p:cNvPicPr>
          <p:nvPr userDrawn="1"/>
        </p:nvPicPr>
        <p:blipFill>
          <a:blip r:embed="rId5"/>
          <a:stretch>
            <a:fillRect/>
          </a:stretch>
        </p:blipFill>
        <p:spPr>
          <a:xfrm>
            <a:off x="11051540" y="5401310"/>
            <a:ext cx="807720" cy="807720"/>
          </a:xfrm>
          <a:prstGeom prst="rect">
            <a:avLst/>
          </a:prstGeom>
        </p:spPr>
      </p:pic>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pic>
        <p:nvPicPr>
          <p:cNvPr id="2" name="图片 1" descr="cli_300px"/>
          <p:cNvPicPr>
            <a:picLocks noChangeAspect="1"/>
          </p:cNvPicPr>
          <p:nvPr userDrawn="1"/>
        </p:nvPicPr>
        <p:blipFill>
          <a:blip r:embed="rId5"/>
          <a:stretch>
            <a:fillRect/>
          </a:stretch>
        </p:blipFill>
        <p:spPr>
          <a:xfrm>
            <a:off x="11051540" y="5401310"/>
            <a:ext cx="807720" cy="807720"/>
          </a:xfrm>
          <a:prstGeom prst="rect">
            <a:avLst/>
          </a:prstGeom>
        </p:spPr>
      </p:pic>
      <p:pic>
        <p:nvPicPr>
          <p:cNvPr id="3" name="图片 2"/>
          <p:cNvPicPr>
            <a:picLocks noChangeAspect="1"/>
          </p:cNvPicPr>
          <p:nvPr userDrawn="1">
            <p:custDataLst>
              <p:tags r:id="rId6"/>
            </p:custDataLst>
          </p:nvPr>
        </p:nvPicPr>
        <p:blipFill>
          <a:blip r:embed="rId7"/>
          <a:stretch>
            <a:fillRect/>
          </a:stretch>
        </p:blipFill>
        <p:spPr>
          <a:xfrm>
            <a:off x="9912350" y="116840"/>
            <a:ext cx="2114550" cy="561975"/>
          </a:xfrm>
          <a:prstGeom prst="rect">
            <a:avLst/>
          </a:prstGeom>
        </p:spPr>
      </p:pic>
    </p:spTree>
  </p:cSld>
  <p:clrMap bg1="dk1" tx1="lt1" bg2="dk2" tx2="lt2" accent1="accent1" accent2="accent2" accent3="accent3" accent4="accent4" accent5="accent5" accent6="accent6" hlink="hlink" folHlink="folHlink"/>
  <p:sldLayoutIdLst>
    <p:sldLayoutId id="2147483653" r:id="rId1"/>
    <p:sldLayoutId id="2147483654" r:id="rId2"/>
    <p:sldLayoutId id="2147483655"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png"/><Relationship Id="rId1" Type="http://schemas.openxmlformats.org/officeDocument/2006/relationships/image" Target="../media/image3.jpeg"/></Relationships>
</file>

<file path=ppt/slides/_rels/slide10.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1.xml"/><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image" Target="../media/image1.jpeg"/></Relationships>
</file>

<file path=ppt/slides/_rels/slide11.xml.rels><?xml version="1.0" encoding="UTF-8" standalone="yes"?>
<Relationships xmlns="http://schemas.openxmlformats.org/package/2006/relationships"><Relationship Id="rId7" Type="http://schemas.openxmlformats.org/officeDocument/2006/relationships/notesSlide" Target="../notesSlides/notesSlide10.xml"/><Relationship Id="rId6" Type="http://schemas.openxmlformats.org/officeDocument/2006/relationships/slideLayout" Target="../slideLayouts/slideLayout4.xml"/><Relationship Id="rId5" Type="http://schemas.openxmlformats.org/officeDocument/2006/relationships/image" Target="../media/image6.jpeg"/><Relationship Id="rId4" Type="http://schemas.openxmlformats.org/officeDocument/2006/relationships/tags" Target="../tags/tag11.xml"/><Relationship Id="rId3" Type="http://schemas.openxmlformats.org/officeDocument/2006/relationships/tags" Target="../tags/tag10.xml"/><Relationship Id="rId2" Type="http://schemas.openxmlformats.org/officeDocument/2006/relationships/tags" Target="../tags/tag9.xml"/><Relationship Id="rId1" Type="http://schemas.openxmlformats.org/officeDocument/2006/relationships/image" Target="../media/image5.png"/></Relationships>
</file>

<file path=ppt/slides/_rels/slide12.xml.rels><?xml version="1.0" encoding="UTF-8" standalone="yes"?>
<Relationships xmlns="http://schemas.openxmlformats.org/package/2006/relationships"><Relationship Id="rId7" Type="http://schemas.openxmlformats.org/officeDocument/2006/relationships/notesSlide" Target="../notesSlides/notesSlide11.xml"/><Relationship Id="rId6" Type="http://schemas.openxmlformats.org/officeDocument/2006/relationships/slideLayout" Target="../slideLayouts/slideLayout4.xml"/><Relationship Id="rId5" Type="http://schemas.openxmlformats.org/officeDocument/2006/relationships/image" Target="../media/image6.jpeg"/><Relationship Id="rId4" Type="http://schemas.openxmlformats.org/officeDocument/2006/relationships/tags" Target="../tags/tag14.xml"/><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image" Target="../media/image5.png"/></Relationships>
</file>

<file path=ppt/slides/_rels/slide13.xml.rels><?xml version="1.0" encoding="UTF-8" standalone="yes"?>
<Relationships xmlns="http://schemas.openxmlformats.org/package/2006/relationships"><Relationship Id="rId7" Type="http://schemas.openxmlformats.org/officeDocument/2006/relationships/notesSlide" Target="../notesSlides/notesSlide12.xml"/><Relationship Id="rId6" Type="http://schemas.openxmlformats.org/officeDocument/2006/relationships/slideLayout" Target="../slideLayouts/slideLayout4.xml"/><Relationship Id="rId5" Type="http://schemas.openxmlformats.org/officeDocument/2006/relationships/image" Target="../media/image6.jpeg"/><Relationship Id="rId4" Type="http://schemas.openxmlformats.org/officeDocument/2006/relationships/tags" Target="../tags/tag17.xml"/><Relationship Id="rId3" Type="http://schemas.openxmlformats.org/officeDocument/2006/relationships/tags" Target="../tags/tag16.xml"/><Relationship Id="rId2" Type="http://schemas.openxmlformats.org/officeDocument/2006/relationships/tags" Target="../tags/tag15.xml"/><Relationship Id="rId1" Type="http://schemas.openxmlformats.org/officeDocument/2006/relationships/image" Target="../media/image5.png"/></Relationships>
</file>

<file path=ppt/slides/_rels/slide14.xml.rels><?xml version="1.0" encoding="UTF-8" standalone="yes"?>
<Relationships xmlns="http://schemas.openxmlformats.org/package/2006/relationships"><Relationship Id="rId7" Type="http://schemas.openxmlformats.org/officeDocument/2006/relationships/notesSlide" Target="../notesSlides/notesSlide13.xml"/><Relationship Id="rId6" Type="http://schemas.openxmlformats.org/officeDocument/2006/relationships/slideLayout" Target="../slideLayouts/slideLayout4.xml"/><Relationship Id="rId5" Type="http://schemas.openxmlformats.org/officeDocument/2006/relationships/image" Target="../media/image6.jpeg"/><Relationship Id="rId4" Type="http://schemas.openxmlformats.org/officeDocument/2006/relationships/tags" Target="../tags/tag20.xml"/><Relationship Id="rId3" Type="http://schemas.openxmlformats.org/officeDocument/2006/relationships/tags" Target="../tags/tag19.xml"/><Relationship Id="rId2" Type="http://schemas.openxmlformats.org/officeDocument/2006/relationships/tags" Target="../tags/tag18.xml"/><Relationship Id="rId1" Type="http://schemas.openxmlformats.org/officeDocument/2006/relationships/image" Target="../media/image5.png"/></Relationships>
</file>

<file path=ppt/slides/_rels/slide15.xml.rels><?xml version="1.0" encoding="UTF-8" standalone="yes"?>
<Relationships xmlns="http://schemas.openxmlformats.org/package/2006/relationships"><Relationship Id="rId7" Type="http://schemas.openxmlformats.org/officeDocument/2006/relationships/notesSlide" Target="../notesSlides/notesSlide14.xml"/><Relationship Id="rId6" Type="http://schemas.openxmlformats.org/officeDocument/2006/relationships/slideLayout" Target="../slideLayouts/slideLayout4.xml"/><Relationship Id="rId5" Type="http://schemas.openxmlformats.org/officeDocument/2006/relationships/image" Target="../media/image6.jpeg"/><Relationship Id="rId4" Type="http://schemas.openxmlformats.org/officeDocument/2006/relationships/tags" Target="../tags/tag23.xml"/><Relationship Id="rId3" Type="http://schemas.openxmlformats.org/officeDocument/2006/relationships/tags" Target="../tags/tag22.xml"/><Relationship Id="rId2" Type="http://schemas.openxmlformats.org/officeDocument/2006/relationships/tags" Target="../tags/tag21.xml"/><Relationship Id="rId1" Type="http://schemas.openxmlformats.org/officeDocument/2006/relationships/image" Target="../media/image5.png"/></Relationships>
</file>

<file path=ppt/slides/_rels/slide16.xml.rels><?xml version="1.0" encoding="UTF-8" standalone="yes"?>
<Relationships xmlns="http://schemas.openxmlformats.org/package/2006/relationships"><Relationship Id="rId7" Type="http://schemas.openxmlformats.org/officeDocument/2006/relationships/notesSlide" Target="../notesSlides/notesSlide15.xml"/><Relationship Id="rId6" Type="http://schemas.openxmlformats.org/officeDocument/2006/relationships/slideLayout" Target="../slideLayouts/slideLayout4.xml"/><Relationship Id="rId5" Type="http://schemas.openxmlformats.org/officeDocument/2006/relationships/image" Target="../media/image6.jpeg"/><Relationship Id="rId4" Type="http://schemas.openxmlformats.org/officeDocument/2006/relationships/tags" Target="../tags/tag26.xml"/><Relationship Id="rId3" Type="http://schemas.openxmlformats.org/officeDocument/2006/relationships/tags" Target="../tags/tag25.xml"/><Relationship Id="rId2" Type="http://schemas.openxmlformats.org/officeDocument/2006/relationships/tags" Target="../tags/tag24.xml"/><Relationship Id="rId1" Type="http://schemas.openxmlformats.org/officeDocument/2006/relationships/image" Target="../media/image5.png"/></Relationships>
</file>

<file path=ppt/slides/_rels/slide17.xml.rels><?xml version="1.0" encoding="UTF-8" standalone="yes"?>
<Relationships xmlns="http://schemas.openxmlformats.org/package/2006/relationships"><Relationship Id="rId7" Type="http://schemas.openxmlformats.org/officeDocument/2006/relationships/notesSlide" Target="../notesSlides/notesSlide16.xml"/><Relationship Id="rId6" Type="http://schemas.openxmlformats.org/officeDocument/2006/relationships/slideLayout" Target="../slideLayouts/slideLayout4.xml"/><Relationship Id="rId5" Type="http://schemas.openxmlformats.org/officeDocument/2006/relationships/image" Target="../media/image6.jpeg"/><Relationship Id="rId4" Type="http://schemas.openxmlformats.org/officeDocument/2006/relationships/tags" Target="../tags/tag29.xml"/><Relationship Id="rId3" Type="http://schemas.openxmlformats.org/officeDocument/2006/relationships/tags" Target="../tags/tag28.xml"/><Relationship Id="rId2" Type="http://schemas.openxmlformats.org/officeDocument/2006/relationships/tags" Target="../tags/tag27.xml"/><Relationship Id="rId1" Type="http://schemas.openxmlformats.org/officeDocument/2006/relationships/image" Target="../media/image5.png"/></Relationships>
</file>

<file path=ppt/slides/_rels/slide18.xml.rels><?xml version="1.0" encoding="UTF-8" standalone="yes"?>
<Relationships xmlns="http://schemas.openxmlformats.org/package/2006/relationships"><Relationship Id="rId7" Type="http://schemas.openxmlformats.org/officeDocument/2006/relationships/notesSlide" Target="../notesSlides/notesSlide17.xml"/><Relationship Id="rId6" Type="http://schemas.openxmlformats.org/officeDocument/2006/relationships/slideLayout" Target="../slideLayouts/slideLayout4.xml"/><Relationship Id="rId5" Type="http://schemas.openxmlformats.org/officeDocument/2006/relationships/image" Target="../media/image6.jpeg"/><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image" Target="../media/image5.png"/></Relationships>
</file>

<file path=ppt/slides/_rels/slide19.xml.rels><?xml version="1.0" encoding="UTF-8" standalone="yes"?>
<Relationships xmlns="http://schemas.openxmlformats.org/package/2006/relationships"><Relationship Id="rId5" Type="http://schemas.openxmlformats.org/officeDocument/2006/relationships/notesSlide" Target="../notesSlides/notesSlide18.xml"/><Relationship Id="rId4" Type="http://schemas.openxmlformats.org/officeDocument/2006/relationships/slideLayout" Target="../slideLayouts/slideLayout1.xml"/><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image" Target="../media/image1.jpeg"/></Relationships>
</file>

<file path=ppt/slides/_rels/slide2.xml.rels><?xml version="1.0" encoding="UTF-8" standalone="yes"?>
<Relationships xmlns="http://schemas.openxmlformats.org/package/2006/relationships"><Relationship Id="rId7" Type="http://schemas.openxmlformats.org/officeDocument/2006/relationships/notesSlide" Target="../notesSlides/notesSlide1.xml"/><Relationship Id="rId6" Type="http://schemas.openxmlformats.org/officeDocument/2006/relationships/slideLayout" Target="../slideLayouts/slideLayout1.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image" Target="../media/image5.png"/><Relationship Id="rId1" Type="http://schemas.openxmlformats.org/officeDocument/2006/relationships/image" Target="../media/image1.jpeg"/></Relationships>
</file>

<file path=ppt/slides/_rels/slide20.xml.rels><?xml version="1.0" encoding="UTF-8" standalone="yes"?>
<Relationships xmlns="http://schemas.openxmlformats.org/package/2006/relationships"><Relationship Id="rId5" Type="http://schemas.openxmlformats.org/officeDocument/2006/relationships/notesSlide" Target="../notesSlides/notesSlide19.xml"/><Relationship Id="rId4" Type="http://schemas.openxmlformats.org/officeDocument/2006/relationships/slideLayout" Target="../slideLayouts/slideLayout1.xml"/><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image" Target="../media/image1.jpeg"/></Relationships>
</file>

<file path=ppt/slides/_rels/slide21.xml.rels><?xml version="1.0" encoding="UTF-8" standalone="yes"?>
<Relationships xmlns="http://schemas.openxmlformats.org/package/2006/relationships"><Relationship Id="rId5" Type="http://schemas.openxmlformats.org/officeDocument/2006/relationships/notesSlide" Target="../notesSlides/notesSlide20.xml"/><Relationship Id="rId4" Type="http://schemas.openxmlformats.org/officeDocument/2006/relationships/slideLayout" Target="../slideLayouts/slideLayout1.xml"/><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image" Target="../media/image1.jpeg"/></Relationships>
</file>

<file path=ppt/slides/_rels/slide22.xml.rels><?xml version="1.0" encoding="UTF-8" standalone="yes"?>
<Relationships xmlns="http://schemas.openxmlformats.org/package/2006/relationships"><Relationship Id="rId5" Type="http://schemas.openxmlformats.org/officeDocument/2006/relationships/notesSlide" Target="../notesSlides/notesSlide21.xml"/><Relationship Id="rId4" Type="http://schemas.openxmlformats.org/officeDocument/2006/relationships/slideLayout" Target="../slideLayouts/slideLayout1.xml"/><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image" Target="../media/image1.jpeg"/></Relationships>
</file>

<file path=ppt/slides/_rels/slide3.xml.rels><?xml version="1.0" encoding="UTF-8" standalone="yes"?>
<Relationships xmlns="http://schemas.openxmlformats.org/package/2006/relationships"><Relationship Id="rId7" Type="http://schemas.openxmlformats.org/officeDocument/2006/relationships/notesSlide" Target="../notesSlides/notesSlide2.xml"/><Relationship Id="rId6" Type="http://schemas.openxmlformats.org/officeDocument/2006/relationships/slideLayout" Target="../slideLayouts/slideLayout2.xml"/><Relationship Id="rId5" Type="http://schemas.openxmlformats.org/officeDocument/2006/relationships/tags" Target="../tags/tag8.xml"/><Relationship Id="rId4" Type="http://schemas.openxmlformats.org/officeDocument/2006/relationships/tags" Target="../tags/tag7.xml"/><Relationship Id="rId3" Type="http://schemas.openxmlformats.org/officeDocument/2006/relationships/tags" Target="../tags/tag6.xml"/><Relationship Id="rId2" Type="http://schemas.openxmlformats.org/officeDocument/2006/relationships/tags" Target="../tags/tag5.xml"/><Relationship Id="rId1" Type="http://schemas.openxmlformats.org/officeDocument/2006/relationships/image" Target="../media/image5.png"/></Relationships>
</file>

<file path=ppt/slides/_rels/slide4.xml.rels><?xml version="1.0" encoding="UTF-8" standalone="yes"?>
<Relationships xmlns="http://schemas.openxmlformats.org/package/2006/relationships"><Relationship Id="rId5" Type="http://schemas.openxmlformats.org/officeDocument/2006/relationships/notesSlide" Target="../notesSlides/notesSlide3.xml"/><Relationship Id="rId4" Type="http://schemas.openxmlformats.org/officeDocument/2006/relationships/slideLayout" Target="../slideLayouts/slideLayout1.xml"/><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image" Target="../media/image1.jpeg"/></Relationships>
</file>

<file path=ppt/slides/_rels/slide5.xml.rels><?xml version="1.0" encoding="UTF-8" standalone="yes"?>
<Relationships xmlns="http://schemas.openxmlformats.org/package/2006/relationships"><Relationship Id="rId5" Type="http://schemas.openxmlformats.org/officeDocument/2006/relationships/notesSlide" Target="../notesSlides/notesSlide4.xml"/><Relationship Id="rId4" Type="http://schemas.openxmlformats.org/officeDocument/2006/relationships/slideLayout" Target="../slideLayouts/slideLayout1.xml"/><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image" Target="../media/image1.jpeg"/></Relationships>
</file>

<file path=ppt/slides/_rels/slide6.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1.xml"/><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image" Target="../media/image1.jpeg"/></Relationships>
</file>

<file path=ppt/slides/_rels/slide7.xml.rels><?xml version="1.0" encoding="UTF-8" standalone="yes"?>
<Relationships xmlns="http://schemas.openxmlformats.org/package/2006/relationships"><Relationship Id="rId5" Type="http://schemas.openxmlformats.org/officeDocument/2006/relationships/notesSlide" Target="../notesSlides/notesSlide6.xml"/><Relationship Id="rId4" Type="http://schemas.openxmlformats.org/officeDocument/2006/relationships/slideLayout" Target="../slideLayouts/slideLayout1.xml"/><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image" Target="../media/image1.jpeg"/></Relationships>
</file>

<file path=ppt/slides/_rels/slide8.xml.rels><?xml version="1.0" encoding="UTF-8" standalone="yes"?>
<Relationships xmlns="http://schemas.openxmlformats.org/package/2006/relationships"><Relationship Id="rId5" Type="http://schemas.openxmlformats.org/officeDocument/2006/relationships/notesSlide" Target="../notesSlides/notesSlide7.xml"/><Relationship Id="rId4" Type="http://schemas.openxmlformats.org/officeDocument/2006/relationships/slideLayout" Target="../slideLayouts/slideLayout1.xml"/><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image" Target="../media/image1.jpeg"/></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slideLayout" Target="../slideLayouts/slideLayout1.xml"/><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8" name="矩形 7"/>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9" name="图片 8" descr="未标题-1"/>
          <p:cNvPicPr>
            <a:picLocks noChangeAspect="1"/>
          </p:cNvPicPr>
          <p:nvPr/>
        </p:nvPicPr>
        <p:blipFill>
          <a:blip r:embed="rId2"/>
          <a:stretch>
            <a:fillRect/>
          </a:stretch>
        </p:blipFill>
        <p:spPr>
          <a:xfrm>
            <a:off x="10144760" y="-78105"/>
            <a:ext cx="1695450" cy="906145"/>
          </a:xfrm>
          <a:prstGeom prst="rect">
            <a:avLst/>
          </a:prstGeom>
        </p:spPr>
      </p:pic>
      <p:sp>
        <p:nvSpPr>
          <p:cNvPr id="2" name="终止符 6"/>
          <p:cNvSpPr/>
          <p:nvPr/>
        </p:nvSpPr>
        <p:spPr>
          <a:xfrm>
            <a:off x="7071370" y="4191129"/>
            <a:ext cx="4176464" cy="792088"/>
          </a:xfrm>
          <a:custGeom>
            <a:avLst/>
            <a:gdLst>
              <a:gd name="connsiteX0" fmla="*/ 3475 w 21600"/>
              <a:gd name="connsiteY0" fmla="*/ 0 h 21600"/>
              <a:gd name="connsiteX1" fmla="*/ 18125 w 21600"/>
              <a:gd name="connsiteY1" fmla="*/ 0 h 21600"/>
              <a:gd name="connsiteX2" fmla="*/ 21600 w 21600"/>
              <a:gd name="connsiteY2" fmla="*/ 10800 h 21600"/>
              <a:gd name="connsiteX3" fmla="*/ 18125 w 21600"/>
              <a:gd name="connsiteY3" fmla="*/ 21600 h 21600"/>
              <a:gd name="connsiteX4" fmla="*/ 3475 w 21600"/>
              <a:gd name="connsiteY4" fmla="*/ 21600 h 21600"/>
              <a:gd name="connsiteX5" fmla="*/ 0 w 21600"/>
              <a:gd name="connsiteY5" fmla="*/ 10800 h 21600"/>
              <a:gd name="connsiteX6" fmla="*/ 3475 w 21600"/>
              <a:gd name="connsiteY6" fmla="*/ 0 h 21600"/>
              <a:gd name="connsiteX0-1" fmla="*/ 2498 w 20623"/>
              <a:gd name="connsiteY0-2" fmla="*/ 0 h 21600"/>
              <a:gd name="connsiteX1-3" fmla="*/ 17148 w 20623"/>
              <a:gd name="connsiteY1-4" fmla="*/ 0 h 21600"/>
              <a:gd name="connsiteX2-5" fmla="*/ 20623 w 20623"/>
              <a:gd name="connsiteY2-6" fmla="*/ 10800 h 21600"/>
              <a:gd name="connsiteX3-7" fmla="*/ 17148 w 20623"/>
              <a:gd name="connsiteY3-8" fmla="*/ 21600 h 21600"/>
              <a:gd name="connsiteX4-9" fmla="*/ 2498 w 20623"/>
              <a:gd name="connsiteY4-10" fmla="*/ 21600 h 21600"/>
              <a:gd name="connsiteX5-11" fmla="*/ 0 w 20623"/>
              <a:gd name="connsiteY5-12" fmla="*/ 11308 h 21600"/>
              <a:gd name="connsiteX6-13" fmla="*/ 2498 w 20623"/>
              <a:gd name="connsiteY6-14" fmla="*/ 0 h 21600"/>
              <a:gd name="connsiteX0-15" fmla="*/ 2498 w 19499"/>
              <a:gd name="connsiteY0-16" fmla="*/ 0 h 21600"/>
              <a:gd name="connsiteX1-17" fmla="*/ 17148 w 19499"/>
              <a:gd name="connsiteY1-18" fmla="*/ 0 h 21600"/>
              <a:gd name="connsiteX2-19" fmla="*/ 19499 w 19499"/>
              <a:gd name="connsiteY2-20" fmla="*/ 11054 h 21600"/>
              <a:gd name="connsiteX3-21" fmla="*/ 17148 w 19499"/>
              <a:gd name="connsiteY3-22" fmla="*/ 21600 h 21600"/>
              <a:gd name="connsiteX4-23" fmla="*/ 2498 w 19499"/>
              <a:gd name="connsiteY4-24" fmla="*/ 21600 h 21600"/>
              <a:gd name="connsiteX5-25" fmla="*/ 0 w 19499"/>
              <a:gd name="connsiteY5-26" fmla="*/ 11308 h 21600"/>
              <a:gd name="connsiteX6-27" fmla="*/ 2498 w 19499"/>
              <a:gd name="connsiteY6-28" fmla="*/ 0 h 21600"/>
              <a:gd name="connsiteX0-29" fmla="*/ 2498 w 19890"/>
              <a:gd name="connsiteY0-30" fmla="*/ 0 h 21600"/>
              <a:gd name="connsiteX1-31" fmla="*/ 17148 w 19890"/>
              <a:gd name="connsiteY1-32" fmla="*/ 0 h 21600"/>
              <a:gd name="connsiteX2-33" fmla="*/ 19890 w 19890"/>
              <a:gd name="connsiteY2-34" fmla="*/ 11054 h 21600"/>
              <a:gd name="connsiteX3-35" fmla="*/ 17148 w 19890"/>
              <a:gd name="connsiteY3-36" fmla="*/ 21600 h 21600"/>
              <a:gd name="connsiteX4-37" fmla="*/ 2498 w 19890"/>
              <a:gd name="connsiteY4-38" fmla="*/ 21600 h 21600"/>
              <a:gd name="connsiteX5-39" fmla="*/ 0 w 19890"/>
              <a:gd name="connsiteY5-40" fmla="*/ 11308 h 21600"/>
              <a:gd name="connsiteX6-41" fmla="*/ 2498 w 19890"/>
              <a:gd name="connsiteY6-42" fmla="*/ 0 h 21600"/>
              <a:gd name="connsiteX0-43" fmla="*/ 2742 w 20134"/>
              <a:gd name="connsiteY0-44" fmla="*/ 0 h 21600"/>
              <a:gd name="connsiteX1-45" fmla="*/ 17392 w 20134"/>
              <a:gd name="connsiteY1-46" fmla="*/ 0 h 21600"/>
              <a:gd name="connsiteX2-47" fmla="*/ 20134 w 20134"/>
              <a:gd name="connsiteY2-48" fmla="*/ 11054 h 21600"/>
              <a:gd name="connsiteX3-49" fmla="*/ 17392 w 20134"/>
              <a:gd name="connsiteY3-50" fmla="*/ 21600 h 21600"/>
              <a:gd name="connsiteX4-51" fmla="*/ 2742 w 20134"/>
              <a:gd name="connsiteY4-52" fmla="*/ 21600 h 21600"/>
              <a:gd name="connsiteX5-53" fmla="*/ 0 w 20134"/>
              <a:gd name="connsiteY5-54" fmla="*/ 11562 h 21600"/>
              <a:gd name="connsiteX6-55" fmla="*/ 2742 w 20134"/>
              <a:gd name="connsiteY6-56" fmla="*/ 0 h 216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20134" h="21600">
                <a:moveTo>
                  <a:pt x="2742" y="0"/>
                </a:moveTo>
                <a:lnTo>
                  <a:pt x="17392" y="0"/>
                </a:lnTo>
                <a:cubicBezTo>
                  <a:pt x="19311" y="0"/>
                  <a:pt x="20134" y="5089"/>
                  <a:pt x="20134" y="11054"/>
                </a:cubicBezTo>
                <a:cubicBezTo>
                  <a:pt x="20134" y="17019"/>
                  <a:pt x="19311" y="21600"/>
                  <a:pt x="17392" y="21600"/>
                </a:cubicBezTo>
                <a:lnTo>
                  <a:pt x="2742" y="21600"/>
                </a:lnTo>
                <a:cubicBezTo>
                  <a:pt x="823" y="21600"/>
                  <a:pt x="0" y="17527"/>
                  <a:pt x="0" y="11562"/>
                </a:cubicBezTo>
                <a:cubicBezTo>
                  <a:pt x="0" y="5597"/>
                  <a:pt x="823" y="0"/>
                  <a:pt x="2742"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600" b="1" spc="300" dirty="0">
                <a:solidFill>
                  <a:srgbClr val="3D589F"/>
                </a:solidFill>
                <a:latin typeface="微软雅黑" panose="020B0503020204020204" charset="-122"/>
                <a:ea typeface="微软雅黑" panose="020B0503020204020204" charset="-122"/>
              </a:rPr>
              <a:t>高中语文 选择性必修  下册</a:t>
            </a:r>
            <a:r>
              <a:rPr kumimoji="1" lang="en-US" altLang="zh-CN" sz="2600" b="1" spc="300" dirty="0">
                <a:solidFill>
                  <a:srgbClr val="3D589F"/>
                </a:solidFill>
                <a:latin typeface="微软雅黑" panose="020B0503020204020204" charset="-122"/>
                <a:ea typeface="微软雅黑" panose="020B0503020204020204" charset="-122"/>
              </a:rPr>
              <a:t> RJ</a:t>
            </a:r>
            <a:endParaRPr kumimoji="1" lang="en-US" altLang="zh-CN" sz="2600" b="1" spc="300" dirty="0">
              <a:solidFill>
                <a:srgbClr val="3D589F"/>
              </a:solidFill>
              <a:latin typeface="微软雅黑" panose="020B0503020204020204" charset="-122"/>
              <a:ea typeface="微软雅黑" panose="020B050302020402020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p:nvSpPr>
        <p:spPr>
          <a:xfrm>
            <a:off x="839470" y="1483995"/>
            <a:ext cx="10212705" cy="807085"/>
          </a:xfrm>
          <a:prstGeom prst="rect">
            <a:avLst/>
          </a:prstGeom>
          <a:noFill/>
        </p:spPr>
        <p:txBody>
          <a:bodyPr wrap="square" rtlCol="0">
            <a:noAutofit/>
          </a:bodyPr>
          <a:lstStyle/>
          <a:p>
            <a:pPr>
              <a:lnSpc>
                <a:spcPct val="150000"/>
              </a:lnSpc>
            </a:pPr>
            <a:r>
              <a:rPr lang="en-US" altLang="zh-CN"/>
              <a:t>5.</a:t>
            </a:r>
            <a:r>
              <a:rPr lang="zh-CN" altLang="en-US"/>
              <a:t>请在文中横线处补写恰当的语句</a:t>
            </a:r>
            <a:r>
              <a:rPr lang="en-US" altLang="zh-CN"/>
              <a:t>，</a:t>
            </a:r>
            <a:r>
              <a:rPr lang="zh-CN" altLang="en-US"/>
              <a:t>使整段文字语意完整连贯</a:t>
            </a:r>
            <a:r>
              <a:rPr lang="en-US" altLang="zh-CN"/>
              <a:t>，</a:t>
            </a:r>
            <a:r>
              <a:rPr lang="zh-CN" altLang="en-US"/>
              <a:t>内容贴切</a:t>
            </a:r>
            <a:r>
              <a:rPr lang="en-US" altLang="zh-CN"/>
              <a:t>，</a:t>
            </a:r>
            <a:r>
              <a:rPr lang="zh-CN" altLang="en-US"/>
              <a:t>逻辑严密</a:t>
            </a:r>
            <a:r>
              <a:rPr lang="en-US" altLang="zh-CN"/>
              <a:t>，</a:t>
            </a:r>
            <a:r>
              <a:rPr lang="zh-CN" altLang="en-US"/>
              <a:t>每处不超过</a:t>
            </a:r>
            <a:r>
              <a:rPr lang="en-US" altLang="zh-CN"/>
              <a:t>10</a:t>
            </a:r>
            <a:r>
              <a:rPr lang="zh-CN" altLang="en-US"/>
              <a:t>个字。</a:t>
            </a:r>
            <a:endParaRPr lang="zh-CN" altLang="en-US"/>
          </a:p>
        </p:txBody>
      </p:sp>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2"/>
          <a:stretch>
            <a:fillRect/>
          </a:stretch>
        </p:blipFill>
        <p:spPr>
          <a:xfrm>
            <a:off x="10144760" y="-78105"/>
            <a:ext cx="1695450" cy="906145"/>
          </a:xfrm>
          <a:prstGeom prst="rect">
            <a:avLst/>
          </a:prstGeom>
        </p:spPr>
      </p:pic>
      <p:grpSp>
        <p:nvGrpSpPr>
          <p:cNvPr id="15" name="组合 14"/>
          <p:cNvGrpSpPr/>
          <p:nvPr/>
        </p:nvGrpSpPr>
        <p:grpSpPr>
          <a:xfrm>
            <a:off x="772160" y="843915"/>
            <a:ext cx="3568065" cy="548005"/>
            <a:chOff x="1216" y="1668"/>
            <a:chExt cx="5619" cy="863"/>
          </a:xfrm>
        </p:grpSpPr>
        <p:sp>
          <p:nvSpPr>
            <p:cNvPr id="9" name="文本框 8"/>
            <p:cNvSpPr txBox="1"/>
            <p:nvPr/>
          </p:nvSpPr>
          <p:spPr>
            <a:xfrm>
              <a:off x="2182" y="1791"/>
              <a:ext cx="4653" cy="725"/>
            </a:xfrm>
            <a:prstGeom prst="rect">
              <a:avLst/>
            </a:prstGeom>
            <a:noFill/>
          </p:spPr>
          <p:txBody>
            <a:bodyPr wrap="square" rtlCol="0">
              <a:spAutoFit/>
            </a:bodyPr>
            <a:lstStyle/>
            <a:p>
              <a:r>
                <a:rPr lang="zh-CN" altLang="en-US" sz="2400">
                  <a:solidFill>
                    <a:srgbClr val="3D589F"/>
                  </a:solidFill>
                </a:rPr>
                <a:t>刷素养</a:t>
              </a:r>
              <a:endParaRPr lang="zh-CN" altLang="en-US" sz="2400">
                <a:solidFill>
                  <a:srgbClr val="3D589F"/>
                </a:solidFill>
              </a:endParaRPr>
            </a:p>
          </p:txBody>
        </p:sp>
        <p:pic>
          <p:nvPicPr>
            <p:cNvPr id="14" name="图片 13" descr="模板图标"/>
            <p:cNvPicPr>
              <a:picLocks noChangeAspect="1"/>
            </p:cNvPicPr>
            <p:nvPr/>
          </p:nvPicPr>
          <p:blipFill>
            <a:blip r:embed="rId3"/>
            <a:stretch>
              <a:fillRect/>
            </a:stretch>
          </p:blipFill>
          <p:spPr>
            <a:xfrm>
              <a:off x="1216" y="1668"/>
              <a:ext cx="869" cy="863"/>
            </a:xfrm>
            <a:prstGeom prst="rect">
              <a:avLst/>
            </a:prstGeom>
          </p:spPr>
        </p:pic>
      </p:grpSp>
      <p:sp>
        <p:nvSpPr>
          <p:cNvPr id="2" name="文本框 1"/>
          <p:cNvSpPr txBox="1"/>
          <p:nvPr/>
        </p:nvSpPr>
        <p:spPr>
          <a:xfrm>
            <a:off x="623570" y="2498725"/>
            <a:ext cx="10185400" cy="316865"/>
          </a:xfrm>
          <a:prstGeom prst="rect">
            <a:avLst/>
          </a:prstGeom>
          <a:noFill/>
        </p:spPr>
        <p:txBody>
          <a:bodyPr wrap="square" rtlCol="0">
            <a:noAutofit/>
          </a:bodyPr>
          <a:p>
            <a:pPr algn="l">
              <a:buClrTx/>
              <a:buSzTx/>
              <a:buFontTx/>
            </a:pPr>
            <a:r>
              <a:rPr lang="zh-CN" altLang="en-US"/>
              <a:t>【</a:t>
            </a:r>
            <a:r>
              <a:rPr altLang="zh-CN" dirty="0"/>
              <a:t>解析】</a:t>
            </a:r>
            <a:r>
              <a:rPr lang="zh-CN" altLang="en-US" dirty="0"/>
              <a:t>本题考查语言表达连贯的能力。</a:t>
            </a:r>
            <a:r>
              <a:rPr lang="en-US" altLang="en-US" dirty="0"/>
              <a:t>①</a:t>
            </a:r>
            <a:r>
              <a:rPr lang="zh-CN" altLang="en-US" dirty="0"/>
              <a:t>处</a:t>
            </a:r>
            <a:r>
              <a:rPr lang="en-US" altLang="zh-CN" dirty="0"/>
              <a:t>，</a:t>
            </a:r>
            <a:r>
              <a:rPr lang="zh-CN" altLang="en-US" dirty="0"/>
              <a:t>此句是在介绍《茶馆》这部剧的独特之处</a:t>
            </a:r>
            <a:r>
              <a:rPr lang="en-US" altLang="zh-CN" dirty="0"/>
              <a:t>，</a:t>
            </a:r>
            <a:r>
              <a:rPr lang="zh-CN" altLang="en-US" dirty="0"/>
              <a:t>前面说到了</a:t>
            </a:r>
            <a:r>
              <a:rPr lang="en-US" altLang="zh-CN" dirty="0"/>
              <a:t>“</a:t>
            </a:r>
            <a:r>
              <a:rPr lang="zh-CN" altLang="en-US" dirty="0"/>
              <a:t>时间之长</a:t>
            </a:r>
            <a:r>
              <a:rPr lang="en-US" altLang="zh-CN" dirty="0"/>
              <a:t>，</a:t>
            </a:r>
            <a:r>
              <a:rPr lang="zh-CN" altLang="en-US" dirty="0"/>
              <a:t>跨度之大</a:t>
            </a:r>
            <a:r>
              <a:rPr lang="en-US" altLang="zh-CN" dirty="0"/>
              <a:t>”，</a:t>
            </a:r>
            <a:r>
              <a:rPr lang="zh-CN" altLang="en-US" dirty="0"/>
              <a:t>这里需要从另一个角度说它的独特之处</a:t>
            </a:r>
            <a:r>
              <a:rPr lang="en-US" altLang="zh-CN" dirty="0"/>
              <a:t>，</a:t>
            </a:r>
            <a:r>
              <a:rPr lang="zh-CN" altLang="en-US" dirty="0"/>
              <a:t>结构应当是</a:t>
            </a:r>
            <a:r>
              <a:rPr lang="en-US" altLang="zh-CN" dirty="0"/>
              <a:t>“……</a:t>
            </a:r>
            <a:r>
              <a:rPr lang="zh-CN" altLang="en-US" dirty="0"/>
              <a:t>之</a:t>
            </a:r>
            <a:r>
              <a:rPr lang="en-US" altLang="zh-CN" dirty="0"/>
              <a:t>……”;</a:t>
            </a:r>
            <a:r>
              <a:rPr lang="zh-CN" altLang="en-US" dirty="0"/>
              <a:t>再联系后文</a:t>
            </a:r>
            <a:r>
              <a:rPr lang="en-US" altLang="zh-CN" dirty="0"/>
              <a:t>“70</a:t>
            </a:r>
            <a:r>
              <a:rPr lang="zh-CN" altLang="en-US" dirty="0"/>
              <a:t>多个人物</a:t>
            </a:r>
            <a:r>
              <a:rPr lang="en-US" altLang="zh-CN" dirty="0"/>
              <a:t>”</a:t>
            </a:r>
            <a:r>
              <a:rPr lang="zh-CN" altLang="en-US" dirty="0"/>
              <a:t>可知</a:t>
            </a:r>
            <a:r>
              <a:rPr lang="en-US" altLang="zh-CN" dirty="0"/>
              <a:t>，</a:t>
            </a:r>
            <a:r>
              <a:rPr lang="zh-CN" altLang="en-US" dirty="0"/>
              <a:t>这里是说</a:t>
            </a:r>
            <a:r>
              <a:rPr lang="en-US" altLang="zh-CN" dirty="0"/>
              <a:t>“</a:t>
            </a:r>
            <a:r>
              <a:rPr lang="zh-CN" altLang="en-US" dirty="0"/>
              <a:t>人物之众多</a:t>
            </a:r>
            <a:r>
              <a:rPr lang="en-US" altLang="zh-CN" dirty="0"/>
              <a:t>”，</a:t>
            </a:r>
            <a:r>
              <a:rPr lang="zh-CN" altLang="en-US" dirty="0"/>
              <a:t>故该处应填</a:t>
            </a:r>
            <a:r>
              <a:rPr lang="en-US" altLang="zh-CN" dirty="0"/>
              <a:t>“</a:t>
            </a:r>
            <a:r>
              <a:rPr lang="zh-CN" altLang="en-US" dirty="0"/>
              <a:t>人物之众多</a:t>
            </a:r>
            <a:r>
              <a:rPr lang="en-US" altLang="zh-CN" dirty="0"/>
              <a:t>”</a:t>
            </a:r>
            <a:r>
              <a:rPr lang="zh-CN" altLang="en-US" dirty="0"/>
              <a:t>之类的语句。</a:t>
            </a:r>
            <a:r>
              <a:rPr lang="en-US" altLang="en-US" dirty="0"/>
              <a:t>②</a:t>
            </a:r>
            <a:r>
              <a:rPr lang="zh-CN" altLang="en-US" dirty="0"/>
              <a:t>处</a:t>
            </a:r>
            <a:r>
              <a:rPr lang="en-US" altLang="zh-CN" dirty="0"/>
              <a:t>，</a:t>
            </a:r>
            <a:r>
              <a:rPr lang="zh-CN" altLang="en-US" dirty="0"/>
              <a:t>前面说</a:t>
            </a:r>
            <a:r>
              <a:rPr lang="en-US" altLang="zh-CN" dirty="0"/>
              <a:t>“</a:t>
            </a:r>
            <a:r>
              <a:rPr lang="zh-CN" altLang="en-US" dirty="0"/>
              <a:t>剧中的人物都是地道的北京人</a:t>
            </a:r>
            <a:r>
              <a:rPr lang="en-US" altLang="zh-CN" dirty="0"/>
              <a:t>，</a:t>
            </a:r>
            <a:r>
              <a:rPr lang="zh-CN" altLang="en-US" dirty="0"/>
              <a:t>其性格特点、心理状态、精神气质、语言习惯都是我们民族在特定时代的产物</a:t>
            </a:r>
            <a:r>
              <a:rPr lang="en-US" altLang="zh-CN" dirty="0"/>
              <a:t>”，</a:t>
            </a:r>
            <a:r>
              <a:rPr lang="zh-CN" altLang="en-US" dirty="0"/>
              <a:t>这里再具体说</a:t>
            </a:r>
            <a:r>
              <a:rPr lang="en-US" altLang="zh-CN" dirty="0"/>
              <a:t>“</a:t>
            </a:r>
            <a:r>
              <a:rPr lang="zh-CN" altLang="en-US" dirty="0"/>
              <a:t>环境则是典型的北京茶馆</a:t>
            </a:r>
            <a:r>
              <a:rPr lang="en-US" altLang="zh-CN" dirty="0"/>
              <a:t>，</a:t>
            </a:r>
            <a:r>
              <a:rPr lang="zh-CN" altLang="en-US" dirty="0"/>
              <a:t>茶馆的陈设、布局</a:t>
            </a:r>
            <a:r>
              <a:rPr lang="en-US" altLang="zh-CN" dirty="0"/>
              <a:t>，</a:t>
            </a:r>
            <a:r>
              <a:rPr lang="zh-CN" altLang="en-US" dirty="0"/>
              <a:t>人物间的对话</a:t>
            </a:r>
            <a:r>
              <a:rPr lang="en-US" altLang="zh-CN" dirty="0"/>
              <a:t>”，</a:t>
            </a:r>
            <a:r>
              <a:rPr lang="zh-CN" altLang="en-US" dirty="0"/>
              <a:t>当然都是富有北京特色的</a:t>
            </a:r>
            <a:r>
              <a:rPr lang="en-US" altLang="zh-CN" dirty="0"/>
              <a:t>，</a:t>
            </a:r>
            <a:r>
              <a:rPr lang="zh-CN" altLang="en-US" dirty="0"/>
              <a:t>因此可以填写</a:t>
            </a:r>
            <a:r>
              <a:rPr lang="en-US" altLang="zh-CN" dirty="0"/>
              <a:t>“</a:t>
            </a:r>
            <a:r>
              <a:rPr lang="zh-CN" altLang="en-US" dirty="0"/>
              <a:t>都是地道的北京味儿</a:t>
            </a:r>
            <a:r>
              <a:rPr lang="en-US" altLang="zh-CN" dirty="0"/>
              <a:t>”</a:t>
            </a:r>
            <a:r>
              <a:rPr lang="zh-CN" altLang="en-US" dirty="0"/>
              <a:t>之类的语句。</a:t>
            </a:r>
            <a:endParaRPr lang="zh-CN" altLang="en-US" dirty="0"/>
          </a:p>
        </p:txBody>
      </p:sp>
      <p:sp>
        <p:nvSpPr>
          <p:cNvPr id="21" name="文本框 20"/>
          <p:cNvSpPr txBox="1"/>
          <p:nvPr/>
        </p:nvSpPr>
        <p:spPr>
          <a:xfrm>
            <a:off x="551815" y="4436110"/>
            <a:ext cx="10185400" cy="316865"/>
          </a:xfrm>
          <a:prstGeom prst="rect">
            <a:avLst/>
          </a:prstGeom>
          <a:noFill/>
        </p:spPr>
        <p:txBody>
          <a:bodyPr wrap="square" rtlCol="0">
            <a:noAutofit/>
          </a:bodyPr>
          <a:p>
            <a:pPr algn="l">
              <a:buClrTx/>
              <a:buSzTx/>
              <a:buFontTx/>
            </a:pPr>
            <a:r>
              <a:rPr lang="zh-CN" altLang="en-US" dirty="0">
                <a:solidFill>
                  <a:srgbClr val="0070C0"/>
                </a:solidFill>
                <a:uFill>
                  <a:solidFill>
                    <a:schemeClr val="bg1"/>
                  </a:solidFill>
                </a:uFill>
              </a:rPr>
              <a:t>【答案】</a:t>
            </a:r>
            <a:r>
              <a:rPr lang="en-US" altLang="en-US" dirty="0">
                <a:solidFill>
                  <a:srgbClr val="0070C0"/>
                </a:solidFill>
                <a:uFill>
                  <a:solidFill>
                    <a:schemeClr val="bg1"/>
                  </a:solidFill>
                </a:uFill>
              </a:rPr>
              <a:t>①</a:t>
            </a:r>
            <a:r>
              <a:rPr lang="zh-CN" altLang="en-US" dirty="0">
                <a:solidFill>
                  <a:srgbClr val="0070C0"/>
                </a:solidFill>
                <a:uFill>
                  <a:solidFill>
                    <a:schemeClr val="bg1"/>
                  </a:solidFill>
                </a:uFill>
              </a:rPr>
              <a:t>人物之众多　</a:t>
            </a:r>
            <a:r>
              <a:rPr lang="en-US" altLang="en-US" dirty="0">
                <a:solidFill>
                  <a:srgbClr val="0070C0"/>
                </a:solidFill>
                <a:uFill>
                  <a:solidFill>
                    <a:schemeClr val="bg1"/>
                  </a:solidFill>
                </a:uFill>
              </a:rPr>
              <a:t>②</a:t>
            </a:r>
            <a:r>
              <a:rPr lang="zh-CN" altLang="en-US" dirty="0">
                <a:solidFill>
                  <a:srgbClr val="0070C0"/>
                </a:solidFill>
                <a:uFill>
                  <a:solidFill>
                    <a:schemeClr val="bg1"/>
                  </a:solidFill>
                </a:uFill>
              </a:rPr>
              <a:t>都是地道的北京味儿</a:t>
            </a:r>
            <a:endParaRPr lang="zh-CN" altLang="en-US" dirty="0">
              <a:solidFill>
                <a:srgbClr val="0070C0"/>
              </a:solidFill>
              <a:uFill>
                <a:solidFill>
                  <a:schemeClr val="bg1"/>
                </a:solidFill>
              </a:u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fade">
                                      <p:cBhvr>
                                        <p:cTn id="14" dur="1000"/>
                                        <p:tgtEl>
                                          <p:spTgt spid="21"/>
                                        </p:tgtEl>
                                      </p:cBhvr>
                                    </p:animEffect>
                                    <p:anim calcmode="lin" valueType="num">
                                      <p:cBhvr>
                                        <p:cTn id="15" dur="1000" fill="hold"/>
                                        <p:tgtEl>
                                          <p:spTgt spid="21"/>
                                        </p:tgtEl>
                                        <p:attrNameLst>
                                          <p:attrName>ppt_x</p:attrName>
                                        </p:attrNameLst>
                                      </p:cBhvr>
                                      <p:tavLst>
                                        <p:tav tm="0">
                                          <p:val>
                                            <p:strVal val="#ppt_x"/>
                                          </p:val>
                                        </p:tav>
                                        <p:tav tm="100000">
                                          <p:val>
                                            <p:strVal val="#ppt_x"/>
                                          </p:val>
                                        </p:tav>
                                      </p:tavLst>
                                    </p:anim>
                                    <p:anim calcmode="lin" valueType="num">
                                      <p:cBhvr>
                                        <p:cTn id="16"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21" grpId="0"/>
      <p:bldP spid="21" grpId="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1"/>
          <a:stretch>
            <a:fillRect/>
          </a:stretch>
        </p:blipFill>
        <p:spPr>
          <a:xfrm>
            <a:off x="10144760" y="-78105"/>
            <a:ext cx="1695450" cy="906145"/>
          </a:xfrm>
          <a:prstGeom prst="rect">
            <a:avLst/>
          </a:prstGeom>
        </p:spPr>
      </p:pic>
      <p:sp>
        <p:nvSpPr>
          <p:cNvPr id="4" name="文本框 3"/>
          <p:cNvSpPr txBox="1"/>
          <p:nvPr>
            <p:custDataLst>
              <p:tags r:id="rId2"/>
            </p:custDataLst>
          </p:nvPr>
        </p:nvSpPr>
        <p:spPr>
          <a:xfrm>
            <a:off x="405765" y="1341120"/>
            <a:ext cx="10730230" cy="5028565"/>
          </a:xfrm>
          <a:prstGeom prst="rect">
            <a:avLst/>
          </a:prstGeom>
          <a:noFill/>
        </p:spPr>
        <p:txBody>
          <a:bodyPr wrap="square" rtlCol="0">
            <a:spAutoFit/>
          </a:bodyPr>
          <a:p>
            <a:pPr fontAlgn="auto">
              <a:lnSpc>
                <a:spcPts val="2500"/>
              </a:lnSpc>
              <a:spcBef>
                <a:spcPts val="0"/>
              </a:spcBef>
              <a:spcAft>
                <a:spcPts val="0"/>
              </a:spcAft>
            </a:pPr>
            <a:r>
              <a:rPr lang="en-US" dirty="0"/>
              <a:t>       </a:t>
            </a:r>
            <a:r>
              <a:rPr lang="zh-CN" altLang="en-US" dirty="0"/>
              <a:t>文学类阅读</a:t>
            </a:r>
            <a:endParaRPr lang="zh-CN" altLang="en-US" dirty="0"/>
          </a:p>
          <a:p>
            <a:pPr indent="457200" algn="ctr">
              <a:lnSpc>
                <a:spcPct val="150000"/>
              </a:lnSpc>
            </a:pPr>
            <a:r>
              <a:rPr sz="2400" b="1" dirty="0">
                <a:latin typeface="黑体" panose="02010609060101010101" charset="-122"/>
                <a:ea typeface="黑体" panose="02010609060101010101" charset="-122"/>
                <a:cs typeface="黑体" panose="02010609060101010101" charset="-122"/>
              </a:rPr>
              <a:t>龙须沟(节选)</a:t>
            </a:r>
            <a:endParaRPr sz="2400" b="1" dirty="0">
              <a:latin typeface="黑体" panose="02010609060101010101" charset="-122"/>
              <a:ea typeface="黑体" panose="02010609060101010101" charset="-122"/>
              <a:cs typeface="黑体" panose="02010609060101010101" charset="-122"/>
            </a:endParaRPr>
          </a:p>
          <a:p>
            <a:pPr indent="457200" algn="ctr">
              <a:lnSpc>
                <a:spcPct val="150000"/>
              </a:lnSpc>
            </a:pPr>
            <a:r>
              <a:rPr lang="zh-CN" altLang="en-US" sz="1600" dirty="0"/>
              <a:t>人物表</a:t>
            </a:r>
            <a:endParaRPr lang="zh-CN" altLang="en-US" sz="1600" dirty="0"/>
          </a:p>
          <a:p>
            <a:pPr indent="457200" algn="l">
              <a:lnSpc>
                <a:spcPct val="150000"/>
              </a:lnSpc>
            </a:pPr>
            <a:r>
              <a:rPr lang="en-US" altLang="zh-CN" sz="1600" dirty="0"/>
              <a:t>    </a:t>
            </a:r>
            <a:r>
              <a:rPr lang="zh-CN" altLang="en-US" sz="1600" dirty="0"/>
              <a:t>王大妈</a:t>
            </a:r>
            <a:r>
              <a:rPr lang="en-US" altLang="zh-CN" sz="1600" dirty="0"/>
              <a:t>——</a:t>
            </a:r>
            <a:r>
              <a:rPr lang="zh-CN" altLang="en-US" sz="1600" dirty="0"/>
              <a:t>五十岁的寡妇</a:t>
            </a:r>
            <a:r>
              <a:rPr lang="en-US" altLang="zh-CN" sz="1600" dirty="0"/>
              <a:t>，</a:t>
            </a:r>
            <a:r>
              <a:rPr lang="zh-CN" altLang="en-US" sz="1600" dirty="0"/>
              <a:t>吃苦耐劳</a:t>
            </a:r>
            <a:r>
              <a:rPr lang="en-US" altLang="zh-CN" sz="1600" dirty="0"/>
              <a:t>，</a:t>
            </a:r>
            <a:r>
              <a:rPr lang="zh-CN" altLang="en-US" sz="1600" dirty="0"/>
              <a:t>可是胆子小</a:t>
            </a:r>
            <a:r>
              <a:rPr lang="en-US" altLang="zh-CN" sz="1600" dirty="0"/>
              <a:t>，</a:t>
            </a:r>
            <a:r>
              <a:rPr lang="zh-CN" altLang="en-US" sz="1600" dirty="0"/>
              <a:t>思想旧。简称</a:t>
            </a:r>
            <a:r>
              <a:rPr lang="en-US" altLang="zh-CN" sz="1600" dirty="0"/>
              <a:t>“</a:t>
            </a:r>
            <a:r>
              <a:rPr lang="zh-CN" altLang="en-US" sz="1600" dirty="0"/>
              <a:t>大妈</a:t>
            </a:r>
            <a:r>
              <a:rPr lang="en-US" altLang="zh-CN" sz="1600" dirty="0"/>
              <a:t>”</a:t>
            </a:r>
            <a:r>
              <a:rPr lang="zh-CN" altLang="en-US" sz="1600" dirty="0"/>
              <a:t>。</a:t>
            </a:r>
            <a:endParaRPr lang="zh-CN" altLang="en-US" sz="1600" dirty="0"/>
          </a:p>
          <a:p>
            <a:pPr indent="457200" algn="l">
              <a:lnSpc>
                <a:spcPct val="150000"/>
              </a:lnSpc>
            </a:pPr>
            <a:r>
              <a:rPr lang="en-US" altLang="zh-CN" sz="1600" dirty="0">
                <a:sym typeface="+mn-ea"/>
              </a:rPr>
              <a:t>    </a:t>
            </a:r>
            <a:r>
              <a:rPr lang="zh-CN" altLang="en-US" sz="1600" dirty="0"/>
              <a:t>二春</a:t>
            </a:r>
            <a:r>
              <a:rPr lang="en-US" altLang="zh-CN" sz="1600" dirty="0"/>
              <a:t>——</a:t>
            </a:r>
            <a:r>
              <a:rPr lang="zh-CN" altLang="en-US" sz="1600" dirty="0"/>
              <a:t>王大妈的二女儿</a:t>
            </a:r>
            <a:r>
              <a:rPr lang="en-US" altLang="zh-CN" sz="1600" dirty="0"/>
              <a:t>，</a:t>
            </a:r>
            <a:r>
              <a:rPr lang="zh-CN" altLang="en-US" sz="1600" dirty="0"/>
              <a:t>十九岁。她认识几个字</a:t>
            </a:r>
            <a:r>
              <a:rPr lang="en-US" altLang="zh-CN" sz="1600" dirty="0"/>
              <a:t>，</a:t>
            </a:r>
            <a:r>
              <a:rPr lang="zh-CN" altLang="en-US" sz="1600" dirty="0"/>
              <a:t>很想嫁到别处去</a:t>
            </a:r>
            <a:r>
              <a:rPr lang="en-US" altLang="zh-CN" sz="1600" dirty="0"/>
              <a:t>，</a:t>
            </a:r>
            <a:r>
              <a:rPr lang="zh-CN" altLang="en-US" sz="1600" dirty="0"/>
              <a:t>离开臭沟沿儿。</a:t>
            </a:r>
            <a:endParaRPr lang="zh-CN" altLang="en-US" sz="1600" dirty="0"/>
          </a:p>
          <a:p>
            <a:pPr indent="457200" algn="l">
              <a:lnSpc>
                <a:spcPct val="150000"/>
              </a:lnSpc>
            </a:pPr>
            <a:r>
              <a:rPr lang="en-US" altLang="zh-CN" sz="1600" dirty="0">
                <a:sym typeface="+mn-ea"/>
              </a:rPr>
              <a:t>    </a:t>
            </a:r>
            <a:r>
              <a:rPr lang="zh-CN" altLang="en-US" sz="1600" dirty="0"/>
              <a:t>赵老头</a:t>
            </a:r>
            <a:r>
              <a:rPr lang="en-US" altLang="zh-CN" sz="1600" dirty="0"/>
              <a:t>——</a:t>
            </a:r>
            <a:r>
              <a:rPr lang="zh-CN" altLang="en-US" sz="1600" dirty="0"/>
              <a:t>六十岁</a:t>
            </a:r>
            <a:r>
              <a:rPr lang="en-US" altLang="zh-CN" sz="1600" dirty="0"/>
              <a:t>，</a:t>
            </a:r>
            <a:r>
              <a:rPr lang="zh-CN" altLang="en-US" sz="1600" dirty="0"/>
              <a:t>没儿没女</a:t>
            </a:r>
            <a:r>
              <a:rPr lang="en-US" altLang="zh-CN" sz="1600" dirty="0"/>
              <a:t>，</a:t>
            </a:r>
            <a:r>
              <a:rPr lang="zh-CN" altLang="en-US" sz="1600" dirty="0"/>
              <a:t>为人正直好义</a:t>
            </a:r>
            <a:r>
              <a:rPr lang="en-US" altLang="zh-CN" sz="1600" dirty="0"/>
              <a:t>，</a:t>
            </a:r>
            <a:r>
              <a:rPr lang="zh-CN" altLang="en-US" sz="1600" dirty="0"/>
              <a:t>泥水匠。简称</a:t>
            </a:r>
            <a:r>
              <a:rPr lang="en-US" altLang="zh-CN" sz="1600" dirty="0"/>
              <a:t>“</a:t>
            </a:r>
            <a:r>
              <a:rPr lang="zh-CN" altLang="en-US" sz="1600" dirty="0"/>
              <a:t>赵老</a:t>
            </a:r>
            <a:r>
              <a:rPr lang="en-US" altLang="zh-CN" sz="1600" dirty="0"/>
              <a:t>”</a:t>
            </a:r>
            <a:r>
              <a:rPr lang="zh-CN" altLang="en-US" sz="1600" dirty="0"/>
              <a:t>。</a:t>
            </a:r>
            <a:endParaRPr lang="zh-CN" altLang="en-US" sz="1600" dirty="0"/>
          </a:p>
          <a:p>
            <a:pPr indent="457200" algn="l">
              <a:lnSpc>
                <a:spcPct val="150000"/>
              </a:lnSpc>
            </a:pPr>
            <a:r>
              <a:rPr lang="en-US" altLang="zh-CN" sz="1600" dirty="0">
                <a:sym typeface="+mn-ea"/>
              </a:rPr>
              <a:t>    </a:t>
            </a:r>
            <a:r>
              <a:rPr lang="zh-CN" altLang="en-US" sz="1600" dirty="0"/>
              <a:t>丁四嫂</a:t>
            </a:r>
            <a:r>
              <a:rPr lang="en-US" altLang="zh-CN" sz="1600" dirty="0"/>
              <a:t>——</a:t>
            </a:r>
            <a:r>
              <a:rPr lang="zh-CN" altLang="en-US" sz="1600" dirty="0"/>
              <a:t>三十岁左右</a:t>
            </a:r>
            <a:r>
              <a:rPr lang="en-US" altLang="zh-CN" sz="1600" dirty="0"/>
              <a:t>，</a:t>
            </a:r>
            <a:r>
              <a:rPr lang="zh-CN" altLang="en-US" sz="1600" dirty="0"/>
              <a:t>心眼怪好</a:t>
            </a:r>
            <a:r>
              <a:rPr lang="en-US" altLang="zh-CN" sz="1600" dirty="0"/>
              <a:t>，</a:t>
            </a:r>
            <a:r>
              <a:rPr lang="zh-CN" altLang="en-US" sz="1600" dirty="0"/>
              <a:t>嘴可厉害</a:t>
            </a:r>
            <a:r>
              <a:rPr lang="en-US" altLang="zh-CN" sz="1600" dirty="0"/>
              <a:t>，</a:t>
            </a:r>
            <a:r>
              <a:rPr lang="zh-CN" altLang="en-US" sz="1600" dirty="0"/>
              <a:t>有点嘴强身子弱。简称</a:t>
            </a:r>
            <a:r>
              <a:rPr lang="en-US" altLang="zh-CN" sz="1600" dirty="0"/>
              <a:t>“</a:t>
            </a:r>
            <a:r>
              <a:rPr lang="zh-CN" altLang="en-US" sz="1600" dirty="0"/>
              <a:t>四嫂</a:t>
            </a:r>
            <a:r>
              <a:rPr lang="en-US" altLang="zh-CN" sz="1600" dirty="0"/>
              <a:t>”</a:t>
            </a:r>
            <a:r>
              <a:rPr lang="zh-CN" altLang="en-US" sz="1600" dirty="0"/>
              <a:t>。</a:t>
            </a:r>
            <a:endParaRPr lang="zh-CN" altLang="en-US" sz="1600" dirty="0"/>
          </a:p>
          <a:p>
            <a:pPr indent="457200" algn="l">
              <a:lnSpc>
                <a:spcPct val="150000"/>
              </a:lnSpc>
            </a:pPr>
            <a:r>
              <a:rPr lang="en-US" altLang="zh-CN" sz="1600" dirty="0">
                <a:sym typeface="+mn-ea"/>
              </a:rPr>
              <a:t>    </a:t>
            </a:r>
            <a:r>
              <a:rPr lang="zh-CN" altLang="en-US" sz="1600" dirty="0"/>
              <a:t>程疯子</a:t>
            </a:r>
            <a:r>
              <a:rPr lang="en-US" altLang="zh-CN" sz="1600" dirty="0"/>
              <a:t>——</a:t>
            </a:r>
            <a:r>
              <a:rPr lang="zh-CN" altLang="en-US" sz="1600" dirty="0"/>
              <a:t>四十多岁。原是相当好的曲艺艺人</a:t>
            </a:r>
            <a:r>
              <a:rPr lang="en-US" altLang="zh-CN" sz="1600" dirty="0"/>
              <a:t>，</a:t>
            </a:r>
            <a:r>
              <a:rPr lang="zh-CN" altLang="en-US" sz="1600" dirty="0"/>
              <a:t>因受压迫</a:t>
            </a:r>
            <a:r>
              <a:rPr lang="en-US" altLang="zh-CN" sz="1600" dirty="0"/>
              <a:t>，</a:t>
            </a:r>
            <a:r>
              <a:rPr lang="zh-CN" altLang="en-US" sz="1600" dirty="0"/>
              <a:t>不能登台</a:t>
            </a:r>
            <a:r>
              <a:rPr lang="en-US" altLang="zh-CN" sz="1600" dirty="0"/>
              <a:t>，</a:t>
            </a:r>
            <a:r>
              <a:rPr lang="zh-CN" altLang="en-US" sz="1600" dirty="0"/>
              <a:t>搬到贫民窟来。简称</a:t>
            </a:r>
            <a:r>
              <a:rPr lang="en-US" altLang="zh-CN" sz="1600" dirty="0"/>
              <a:t>“</a:t>
            </a:r>
            <a:r>
              <a:rPr lang="zh-CN" altLang="en-US" sz="1600" dirty="0"/>
              <a:t>疯子</a:t>
            </a:r>
            <a:r>
              <a:rPr lang="en-US" altLang="zh-CN" sz="1600" dirty="0"/>
              <a:t>”</a:t>
            </a:r>
            <a:r>
              <a:rPr lang="zh-CN" altLang="en-US" sz="1600" dirty="0"/>
              <a:t>。</a:t>
            </a:r>
            <a:endParaRPr lang="zh-CN" altLang="en-US" sz="1600" dirty="0"/>
          </a:p>
          <a:p>
            <a:pPr indent="457200" algn="l">
              <a:lnSpc>
                <a:spcPct val="150000"/>
              </a:lnSpc>
            </a:pPr>
            <a:r>
              <a:rPr lang="en-US" altLang="zh-CN" sz="1600" dirty="0">
                <a:sym typeface="+mn-ea"/>
              </a:rPr>
              <a:t>    </a:t>
            </a:r>
            <a:r>
              <a:rPr lang="zh-CN" altLang="en-US" sz="1600" dirty="0"/>
              <a:t>程娘子</a:t>
            </a:r>
            <a:r>
              <a:rPr lang="en-US" altLang="zh-CN" sz="1600" dirty="0"/>
              <a:t>——</a:t>
            </a:r>
            <a:r>
              <a:rPr lang="zh-CN" altLang="en-US" sz="1600" dirty="0"/>
              <a:t>程疯子的妻</a:t>
            </a:r>
            <a:r>
              <a:rPr lang="en-US" altLang="zh-CN" sz="1600" dirty="0"/>
              <a:t>，</a:t>
            </a:r>
            <a:r>
              <a:rPr lang="zh-CN" altLang="en-US" sz="1600" dirty="0"/>
              <a:t>三十多岁。会作活</a:t>
            </a:r>
            <a:r>
              <a:rPr lang="en-US" altLang="zh-CN" sz="1600" dirty="0"/>
              <a:t>，</a:t>
            </a:r>
            <a:r>
              <a:rPr lang="zh-CN" altLang="en-US" sz="1600" dirty="0"/>
              <a:t>也会到晓市上作小买卖</a:t>
            </a:r>
            <a:r>
              <a:rPr lang="en-US" altLang="zh-CN" sz="1600" dirty="0"/>
              <a:t>;</a:t>
            </a:r>
            <a:r>
              <a:rPr lang="zh-CN" altLang="en-US" sz="1600" dirty="0"/>
              <a:t>虽常骂丈夫</a:t>
            </a:r>
            <a:r>
              <a:rPr lang="en-US" altLang="zh-CN" sz="1600" dirty="0"/>
              <a:t>，</a:t>
            </a:r>
            <a:r>
              <a:rPr lang="zh-CN" altLang="en-US" sz="1600" dirty="0"/>
              <a:t>可是甘心养活着他。疯子每称她为</a:t>
            </a:r>
            <a:r>
              <a:rPr lang="en-US" altLang="zh-CN" sz="1600" dirty="0"/>
              <a:t>“</a:t>
            </a:r>
            <a:r>
              <a:rPr lang="zh-CN" altLang="en-US" sz="1600" dirty="0"/>
              <a:t>娘子</a:t>
            </a:r>
            <a:r>
              <a:rPr lang="en-US" altLang="zh-CN" sz="1600" dirty="0"/>
              <a:t>”，</a:t>
            </a:r>
            <a:r>
              <a:rPr lang="zh-CN" altLang="en-US" sz="1600" dirty="0"/>
              <a:t>即成了她的外号。简称</a:t>
            </a:r>
            <a:r>
              <a:rPr lang="en-US" altLang="zh-CN" sz="1600" dirty="0"/>
              <a:t>“</a:t>
            </a:r>
            <a:r>
              <a:rPr lang="zh-CN" altLang="en-US" sz="1600" dirty="0"/>
              <a:t>娘子</a:t>
            </a:r>
            <a:r>
              <a:rPr lang="en-US" altLang="zh-CN" sz="1600" dirty="0"/>
              <a:t>”</a:t>
            </a:r>
            <a:r>
              <a:rPr lang="zh-CN" altLang="en-US" sz="1600" dirty="0"/>
              <a:t>。</a:t>
            </a:r>
            <a:endParaRPr lang="zh-CN" altLang="en-US" sz="1600" dirty="0"/>
          </a:p>
          <a:p>
            <a:pPr indent="457200" algn="l">
              <a:lnSpc>
                <a:spcPct val="150000"/>
              </a:lnSpc>
            </a:pPr>
            <a:r>
              <a:rPr lang="en-US" altLang="zh-CN" sz="1600" dirty="0">
                <a:sym typeface="+mn-ea"/>
              </a:rPr>
              <a:t>    </a:t>
            </a:r>
            <a:r>
              <a:rPr lang="zh-CN" altLang="en-US" sz="1600" dirty="0"/>
              <a:t>冯狗子</a:t>
            </a:r>
            <a:r>
              <a:rPr lang="en-US" altLang="zh-CN" sz="1600" dirty="0"/>
              <a:t>——</a:t>
            </a:r>
            <a:r>
              <a:rPr lang="zh-CN" altLang="en-US" sz="1600" dirty="0"/>
              <a:t>二十五岁。给恶霸黑旋风作狗腿。简称</a:t>
            </a:r>
            <a:r>
              <a:rPr lang="en-US" altLang="zh-CN" sz="1600" dirty="0"/>
              <a:t>“</a:t>
            </a:r>
            <a:r>
              <a:rPr lang="zh-CN" altLang="en-US" sz="1600" dirty="0"/>
              <a:t>狗子</a:t>
            </a:r>
            <a:r>
              <a:rPr lang="en-US" altLang="zh-CN" sz="1600" dirty="0"/>
              <a:t>”</a:t>
            </a:r>
            <a:r>
              <a:rPr lang="zh-CN" altLang="en-US" sz="1600" dirty="0"/>
              <a:t>。</a:t>
            </a:r>
            <a:endParaRPr lang="zh-CN" altLang="en-US" sz="1600" dirty="0"/>
          </a:p>
          <a:p>
            <a:pPr indent="457200" algn="l">
              <a:lnSpc>
                <a:spcPct val="150000"/>
              </a:lnSpc>
            </a:pPr>
            <a:r>
              <a:rPr lang="en-US" altLang="zh-CN" sz="1600" dirty="0">
                <a:sym typeface="+mn-ea"/>
              </a:rPr>
              <a:t>    </a:t>
            </a:r>
            <a:r>
              <a:rPr lang="zh-CN" altLang="en-US" sz="1600" dirty="0"/>
              <a:t>二嘎子</a:t>
            </a:r>
            <a:r>
              <a:rPr lang="en-US" altLang="zh-CN" sz="1600" dirty="0"/>
              <a:t>——</a:t>
            </a:r>
            <a:r>
              <a:rPr lang="zh-CN" altLang="en-US" sz="1600" dirty="0"/>
              <a:t>十二岁</a:t>
            </a:r>
            <a:r>
              <a:rPr lang="en-US" altLang="zh-CN" sz="1600" dirty="0"/>
              <a:t>，</a:t>
            </a:r>
            <a:r>
              <a:rPr lang="zh-CN" altLang="en-US" sz="1600" dirty="0"/>
              <a:t>丁四的儿子</a:t>
            </a:r>
            <a:r>
              <a:rPr lang="en-US" altLang="zh-CN" sz="1600" dirty="0"/>
              <a:t>，</a:t>
            </a:r>
            <a:r>
              <a:rPr lang="zh-CN" altLang="en-US" sz="1600" dirty="0"/>
              <a:t>不上学</a:t>
            </a:r>
            <a:r>
              <a:rPr lang="en-US" altLang="zh-CN" sz="1600" dirty="0"/>
              <a:t>，</a:t>
            </a:r>
            <a:r>
              <a:rPr lang="zh-CN" altLang="en-US" sz="1600" dirty="0"/>
              <a:t>天天去捡煤核儿</a:t>
            </a:r>
            <a:r>
              <a:rPr lang="en-US" altLang="zh-CN" sz="1600" dirty="0"/>
              <a:t>，</a:t>
            </a:r>
            <a:r>
              <a:rPr lang="zh-CN" altLang="en-US" sz="1600" dirty="0"/>
              <a:t>摸螺蛳什么的。简称</a:t>
            </a:r>
            <a:r>
              <a:rPr lang="en-US" altLang="zh-CN" sz="1600" dirty="0"/>
              <a:t>“</a:t>
            </a:r>
            <a:r>
              <a:rPr lang="zh-CN" altLang="en-US" sz="1600" dirty="0"/>
              <a:t>二嘎</a:t>
            </a:r>
            <a:r>
              <a:rPr lang="en-US" altLang="zh-CN" sz="1600" dirty="0"/>
              <a:t>”</a:t>
            </a:r>
            <a:r>
              <a:rPr lang="zh-CN" altLang="en-US" sz="1600" dirty="0"/>
              <a:t>。</a:t>
            </a:r>
            <a:endParaRPr lang="zh-CN" altLang="en-US" sz="1600" dirty="0"/>
          </a:p>
          <a:p>
            <a:pPr indent="457200" algn="l">
              <a:lnSpc>
                <a:spcPct val="150000"/>
              </a:lnSpc>
            </a:pPr>
            <a:endParaRPr lang="zh-CN" altLang="en-US" sz="1600" dirty="0"/>
          </a:p>
        </p:txBody>
      </p:sp>
      <p:grpSp>
        <p:nvGrpSpPr>
          <p:cNvPr id="21" name="组合 20"/>
          <p:cNvGrpSpPr/>
          <p:nvPr/>
        </p:nvGrpSpPr>
        <p:grpSpPr>
          <a:xfrm>
            <a:off x="335915" y="836930"/>
            <a:ext cx="3568065" cy="548005"/>
            <a:chOff x="1216" y="1555"/>
            <a:chExt cx="5619" cy="863"/>
          </a:xfrm>
        </p:grpSpPr>
        <p:sp>
          <p:nvSpPr>
            <p:cNvPr id="22" name="文本框 21"/>
            <p:cNvSpPr txBox="1"/>
            <p:nvPr>
              <p:custDataLst>
                <p:tags r:id="rId3"/>
              </p:custDataLst>
            </p:nvPr>
          </p:nvSpPr>
          <p:spPr>
            <a:xfrm>
              <a:off x="2182" y="1565"/>
              <a:ext cx="4653" cy="725"/>
            </a:xfrm>
            <a:prstGeom prst="rect">
              <a:avLst/>
            </a:prstGeom>
            <a:noFill/>
          </p:spPr>
          <p:txBody>
            <a:bodyPr wrap="square" rtlCol="0">
              <a:spAutoFit/>
            </a:bodyPr>
            <a:p>
              <a:r>
                <a:rPr lang="zh-CN" altLang="en-US" sz="2400">
                  <a:solidFill>
                    <a:srgbClr val="3D589F"/>
                  </a:solidFill>
                </a:rPr>
                <a:t>刷素养</a:t>
              </a:r>
              <a:endParaRPr lang="zh-CN" altLang="en-US" sz="2400">
                <a:solidFill>
                  <a:srgbClr val="3D589F"/>
                </a:solidFill>
              </a:endParaRPr>
            </a:p>
          </p:txBody>
        </p:sp>
        <p:pic>
          <p:nvPicPr>
            <p:cNvPr id="23" name="图片 22" descr="模板图标"/>
            <p:cNvPicPr>
              <a:picLocks noChangeAspect="1"/>
            </p:cNvPicPr>
            <p:nvPr>
              <p:custDataLst>
                <p:tags r:id="rId4"/>
              </p:custDataLst>
            </p:nvPr>
          </p:nvPicPr>
          <p:blipFill>
            <a:blip r:embed="rId5"/>
            <a:stretch>
              <a:fillRect/>
            </a:stretch>
          </p:blipFill>
          <p:spPr>
            <a:xfrm>
              <a:off x="1216" y="1555"/>
              <a:ext cx="869" cy="863"/>
            </a:xfrm>
            <a:prstGeom prst="rect">
              <a:avLst/>
            </a:prstGeom>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1"/>
          <a:stretch>
            <a:fillRect/>
          </a:stretch>
        </p:blipFill>
        <p:spPr>
          <a:xfrm>
            <a:off x="10144760" y="-78105"/>
            <a:ext cx="1695450" cy="906145"/>
          </a:xfrm>
          <a:prstGeom prst="rect">
            <a:avLst/>
          </a:prstGeom>
        </p:spPr>
      </p:pic>
      <p:sp>
        <p:nvSpPr>
          <p:cNvPr id="4" name="文本框 3"/>
          <p:cNvSpPr txBox="1"/>
          <p:nvPr>
            <p:custDataLst>
              <p:tags r:id="rId2"/>
            </p:custDataLst>
          </p:nvPr>
        </p:nvSpPr>
        <p:spPr>
          <a:xfrm>
            <a:off x="405765" y="1197610"/>
            <a:ext cx="10714990" cy="5541645"/>
          </a:xfrm>
          <a:prstGeom prst="rect">
            <a:avLst/>
          </a:prstGeom>
          <a:noFill/>
        </p:spPr>
        <p:txBody>
          <a:bodyPr wrap="square" rtlCol="0">
            <a:spAutoFit/>
          </a:bodyPr>
          <a:p>
            <a:pPr algn="ctr" fontAlgn="auto">
              <a:lnSpc>
                <a:spcPts val="2500"/>
              </a:lnSpc>
              <a:spcBef>
                <a:spcPts val="0"/>
              </a:spcBef>
              <a:spcAft>
                <a:spcPts val="0"/>
              </a:spcAft>
            </a:pPr>
            <a:r>
              <a:rPr lang="zh-CN" altLang="en-US" sz="1600" dirty="0"/>
              <a:t>第一幕</a:t>
            </a:r>
            <a:endParaRPr lang="zh-CN" altLang="en-US" sz="1600" dirty="0"/>
          </a:p>
          <a:p>
            <a:pPr fontAlgn="auto">
              <a:lnSpc>
                <a:spcPts val="2500"/>
              </a:lnSpc>
              <a:spcBef>
                <a:spcPts val="0"/>
              </a:spcBef>
              <a:spcAft>
                <a:spcPts val="0"/>
              </a:spcAft>
            </a:pPr>
            <a:r>
              <a:rPr lang="en-US" altLang="zh-CN" sz="1600" dirty="0"/>
              <a:t>   </a:t>
            </a:r>
            <a:r>
              <a:rPr lang="zh-CN" altLang="en-US" sz="1600" dirty="0"/>
              <a:t>时间　北京解放前</a:t>
            </a:r>
            <a:r>
              <a:rPr lang="en-US" altLang="zh-CN" sz="1600" dirty="0"/>
              <a:t>，</a:t>
            </a:r>
            <a:r>
              <a:rPr lang="zh-CN" altLang="en-US" sz="1600" dirty="0"/>
              <a:t>一个初夏的上午</a:t>
            </a:r>
            <a:r>
              <a:rPr lang="en-US" altLang="zh-CN" sz="1600" dirty="0"/>
              <a:t>，</a:t>
            </a:r>
            <a:r>
              <a:rPr lang="zh-CN" altLang="en-US" sz="1600" dirty="0"/>
              <a:t>昨夜下过雨。</a:t>
            </a:r>
            <a:endParaRPr lang="zh-CN" altLang="en-US" sz="1600" dirty="0"/>
          </a:p>
          <a:p>
            <a:pPr fontAlgn="auto">
              <a:lnSpc>
                <a:spcPts val="2500"/>
              </a:lnSpc>
              <a:spcBef>
                <a:spcPts val="0"/>
              </a:spcBef>
              <a:spcAft>
                <a:spcPts val="0"/>
              </a:spcAft>
            </a:pPr>
            <a:r>
              <a:rPr lang="en-US" altLang="zh-CN" sz="1600" dirty="0">
                <a:sym typeface="+mn-ea"/>
              </a:rPr>
              <a:t>   </a:t>
            </a:r>
            <a:r>
              <a:rPr lang="zh-CN" altLang="en-US" sz="1600" dirty="0"/>
              <a:t>地点　龙须沟。这是北京天桥东边的一条有名的臭沟。</a:t>
            </a:r>
            <a:endParaRPr lang="zh-CN" altLang="en-US" sz="1600" dirty="0"/>
          </a:p>
          <a:p>
            <a:pPr fontAlgn="auto">
              <a:lnSpc>
                <a:spcPts val="2500"/>
              </a:lnSpc>
              <a:spcBef>
                <a:spcPts val="0"/>
              </a:spcBef>
              <a:spcAft>
                <a:spcPts val="0"/>
              </a:spcAft>
            </a:pPr>
            <a:r>
              <a:rPr lang="en-US" altLang="zh-CN" sz="1600" dirty="0">
                <a:sym typeface="+mn-ea"/>
              </a:rPr>
              <a:t>   </a:t>
            </a:r>
            <a:r>
              <a:rPr lang="zh-CN" altLang="en-US" sz="1600" dirty="0"/>
              <a:t>布景　龙须沟的一个典型小杂院</a:t>
            </a:r>
            <a:r>
              <a:rPr lang="en-US" altLang="zh-CN" sz="1600" dirty="0"/>
              <a:t>，</a:t>
            </a:r>
            <a:r>
              <a:rPr lang="zh-CN" altLang="en-US" sz="1600" dirty="0"/>
              <a:t>住着四户人家</a:t>
            </a:r>
            <a:r>
              <a:rPr lang="en-US" altLang="zh-CN" sz="1600" dirty="0"/>
              <a:t>(</a:t>
            </a:r>
            <a:r>
              <a:rPr lang="zh-CN" altLang="en-US" sz="1600" dirty="0"/>
              <a:t>大妈一家、四嫂一家、疯子一家、赵老一家</a:t>
            </a:r>
            <a:r>
              <a:rPr lang="en-US" altLang="zh-CN" sz="1600" dirty="0"/>
              <a:t>)</a:t>
            </a:r>
            <a:r>
              <a:rPr lang="zh-CN" altLang="en-US" sz="1600" dirty="0"/>
              <a:t>。脚下全是湿泥</a:t>
            </a:r>
            <a:r>
              <a:rPr lang="en-US" altLang="zh-CN" sz="1600" dirty="0"/>
              <a:t>，</a:t>
            </a:r>
            <a:r>
              <a:rPr lang="zh-CN" altLang="en-US" sz="1600" dirty="0"/>
              <a:t>墙根墙角全发了霉</a:t>
            </a:r>
            <a:r>
              <a:rPr lang="en-US" altLang="zh-CN" sz="1600" dirty="0"/>
              <a:t>，</a:t>
            </a:r>
            <a:r>
              <a:rPr lang="zh-CN" altLang="en-US" sz="1600" dirty="0"/>
              <a:t>生了绿苔。</a:t>
            </a:r>
            <a:endParaRPr lang="zh-CN" altLang="en-US" sz="1600" dirty="0"/>
          </a:p>
          <a:p>
            <a:pPr fontAlgn="auto">
              <a:lnSpc>
                <a:spcPts val="2500"/>
              </a:lnSpc>
              <a:spcBef>
                <a:spcPts val="0"/>
              </a:spcBef>
              <a:spcAft>
                <a:spcPts val="0"/>
              </a:spcAft>
            </a:pPr>
            <a:r>
              <a:rPr lang="en-US" altLang="zh-CN" sz="1600" dirty="0">
                <a:sym typeface="+mn-ea"/>
              </a:rPr>
              <a:t>   </a:t>
            </a:r>
            <a:r>
              <a:rPr lang="en-US" altLang="zh-CN" sz="1600" dirty="0"/>
              <a:t>…………</a:t>
            </a:r>
            <a:endParaRPr lang="en-US" altLang="zh-CN" sz="1600" dirty="0"/>
          </a:p>
          <a:p>
            <a:pPr fontAlgn="auto">
              <a:lnSpc>
                <a:spcPts val="2500"/>
              </a:lnSpc>
              <a:spcBef>
                <a:spcPts val="0"/>
              </a:spcBef>
              <a:spcAft>
                <a:spcPts val="0"/>
              </a:spcAft>
            </a:pPr>
            <a:r>
              <a:rPr lang="en-US" altLang="zh-CN" sz="1600" dirty="0">
                <a:sym typeface="+mn-ea"/>
              </a:rPr>
              <a:t>   </a:t>
            </a:r>
            <a:r>
              <a:rPr lang="zh-CN" altLang="en-US" sz="1600" dirty="0"/>
              <a:t>赵老　我刚才说的对不对</a:t>
            </a:r>
            <a:r>
              <a:rPr lang="en-US" altLang="zh-CN" sz="1600" dirty="0"/>
              <a:t>?</a:t>
            </a:r>
            <a:r>
              <a:rPr lang="zh-CN" altLang="en-US" sz="1600" dirty="0"/>
              <a:t>做官的坏</a:t>
            </a:r>
            <a:r>
              <a:rPr lang="en-US" altLang="zh-CN" sz="1600" dirty="0"/>
              <a:t>!</a:t>
            </a:r>
            <a:r>
              <a:rPr lang="zh-CN" altLang="en-US" sz="1600" dirty="0"/>
              <a:t>做官的坏</a:t>
            </a:r>
            <a:r>
              <a:rPr lang="en-US" altLang="zh-CN" sz="1600" dirty="0"/>
              <a:t>，</a:t>
            </a:r>
            <a:r>
              <a:rPr lang="zh-CN" altLang="en-US" sz="1600" dirty="0"/>
              <a:t>老百姓就没法活下去</a:t>
            </a:r>
            <a:r>
              <a:rPr lang="en-US" altLang="zh-CN" sz="1600" dirty="0"/>
              <a:t>!</a:t>
            </a:r>
            <a:r>
              <a:rPr lang="zh-CN" altLang="en-US" sz="1600" dirty="0"/>
              <a:t>大小的买卖、工厂</a:t>
            </a:r>
            <a:r>
              <a:rPr lang="en-US" altLang="zh-CN" sz="1600" dirty="0"/>
              <a:t>，</a:t>
            </a:r>
            <a:r>
              <a:rPr lang="zh-CN" altLang="en-US" sz="1600" dirty="0"/>
              <a:t>全教他们接收的给弄趴下啦</a:t>
            </a:r>
            <a:r>
              <a:rPr lang="en-US" altLang="zh-CN" sz="1600" dirty="0"/>
              <a:t>，</a:t>
            </a:r>
            <a:r>
              <a:rPr lang="zh-CN" altLang="en-US" sz="1600" dirty="0"/>
              <a:t>就剩下他们自己肥头大耳朵地活着</a:t>
            </a:r>
            <a:r>
              <a:rPr lang="en-US" altLang="zh-CN" sz="1600" dirty="0"/>
              <a:t>!</a:t>
            </a:r>
            <a:endParaRPr lang="en-US" altLang="zh-CN" sz="1600" dirty="0"/>
          </a:p>
          <a:p>
            <a:pPr fontAlgn="auto">
              <a:lnSpc>
                <a:spcPts val="2500"/>
              </a:lnSpc>
              <a:spcBef>
                <a:spcPts val="0"/>
              </a:spcBef>
              <a:spcAft>
                <a:spcPts val="0"/>
              </a:spcAft>
            </a:pPr>
            <a:r>
              <a:rPr lang="en-US" altLang="zh-CN" sz="1600" dirty="0">
                <a:sym typeface="+mn-ea"/>
              </a:rPr>
              <a:t>   </a:t>
            </a:r>
            <a:r>
              <a:rPr lang="zh-CN" altLang="en-US" sz="1600" dirty="0"/>
              <a:t>二春　要不穷人怎么越来越多呢</a:t>
            </a:r>
            <a:r>
              <a:rPr lang="en-US" altLang="zh-CN" sz="1600" dirty="0"/>
              <a:t>!</a:t>
            </a:r>
            <a:endParaRPr lang="en-US" altLang="zh-CN" sz="1600" dirty="0"/>
          </a:p>
          <a:p>
            <a:pPr fontAlgn="auto">
              <a:lnSpc>
                <a:spcPts val="2500"/>
              </a:lnSpc>
              <a:spcBef>
                <a:spcPts val="0"/>
              </a:spcBef>
              <a:spcAft>
                <a:spcPts val="0"/>
              </a:spcAft>
            </a:pPr>
            <a:r>
              <a:rPr lang="en-US" altLang="zh-CN" sz="1600" dirty="0">
                <a:sym typeface="+mn-ea"/>
              </a:rPr>
              <a:t>   </a:t>
            </a:r>
            <a:r>
              <a:rPr lang="zh-CN" altLang="en-US" sz="1600" dirty="0"/>
              <a:t>大妈　二春</a:t>
            </a:r>
            <a:r>
              <a:rPr lang="en-US" altLang="zh-CN" sz="1600" dirty="0"/>
              <a:t>，</a:t>
            </a:r>
            <a:r>
              <a:rPr lang="zh-CN" altLang="en-US" sz="1600" dirty="0"/>
              <a:t>你少说话</a:t>
            </a:r>
            <a:r>
              <a:rPr lang="en-US" altLang="zh-CN" sz="1600" dirty="0"/>
              <a:t>!</a:t>
            </a:r>
            <a:endParaRPr lang="en-US" altLang="zh-CN" sz="1600" dirty="0"/>
          </a:p>
          <a:p>
            <a:pPr fontAlgn="auto">
              <a:lnSpc>
                <a:spcPts val="2500"/>
              </a:lnSpc>
              <a:spcBef>
                <a:spcPts val="0"/>
              </a:spcBef>
              <a:spcAft>
                <a:spcPts val="0"/>
              </a:spcAft>
            </a:pPr>
            <a:r>
              <a:rPr lang="en-US" altLang="zh-CN" sz="1600" dirty="0">
                <a:sym typeface="+mn-ea"/>
              </a:rPr>
              <a:t>   </a:t>
            </a:r>
            <a:r>
              <a:rPr lang="zh-CN" altLang="en-US" sz="1600" dirty="0"/>
              <a:t>赵老　别的甭说</a:t>
            </a:r>
            <a:r>
              <a:rPr lang="en-US" altLang="zh-CN" sz="1600" dirty="0"/>
              <a:t>，</a:t>
            </a:r>
            <a:r>
              <a:rPr lang="zh-CN" altLang="en-US" sz="1600" dirty="0"/>
              <a:t>就拿咱们这儿这条臭沟说吧</a:t>
            </a:r>
            <a:r>
              <a:rPr lang="en-US" altLang="zh-CN" sz="1600" dirty="0"/>
              <a:t>，</a:t>
            </a:r>
            <a:r>
              <a:rPr lang="zh-CN" altLang="en-US" sz="1600" dirty="0"/>
              <a:t>日本人在这儿的时候</a:t>
            </a:r>
            <a:r>
              <a:rPr lang="en-US" altLang="zh-CN" sz="1600" dirty="0"/>
              <a:t>，</a:t>
            </a:r>
            <a:r>
              <a:rPr lang="zh-CN" altLang="en-US" sz="1600" dirty="0"/>
              <a:t>咱们捐过钱</a:t>
            </a:r>
            <a:r>
              <a:rPr lang="en-US" altLang="zh-CN" sz="1600" dirty="0"/>
              <a:t>，</a:t>
            </a:r>
            <a:r>
              <a:rPr lang="zh-CN" altLang="en-US" sz="1600" dirty="0"/>
              <a:t>为挖沟</a:t>
            </a:r>
            <a:r>
              <a:rPr lang="en-US" altLang="zh-CN" sz="1600" dirty="0"/>
              <a:t>，</a:t>
            </a:r>
            <a:r>
              <a:rPr lang="zh-CN" altLang="en-US" sz="1600" dirty="0"/>
              <a:t>沟挖了没有</a:t>
            </a:r>
            <a:r>
              <a:rPr lang="en-US" altLang="zh-CN" sz="1600" dirty="0"/>
              <a:t>?</a:t>
            </a:r>
            <a:endParaRPr lang="en-US" altLang="zh-CN" sz="1600" dirty="0"/>
          </a:p>
          <a:p>
            <a:pPr fontAlgn="auto">
              <a:lnSpc>
                <a:spcPts val="2500"/>
              </a:lnSpc>
              <a:spcBef>
                <a:spcPts val="0"/>
              </a:spcBef>
              <a:spcAft>
                <a:spcPts val="0"/>
              </a:spcAft>
            </a:pPr>
            <a:r>
              <a:rPr lang="en-US" altLang="zh-CN" sz="1600" dirty="0">
                <a:sym typeface="+mn-ea"/>
              </a:rPr>
              <a:t>   </a:t>
            </a:r>
            <a:r>
              <a:rPr lang="zh-CN" altLang="en-US" sz="1600" dirty="0"/>
              <a:t>二春　没有</a:t>
            </a:r>
            <a:r>
              <a:rPr lang="en-US" altLang="zh-CN" sz="1600" dirty="0"/>
              <a:t>!</a:t>
            </a:r>
            <a:r>
              <a:rPr lang="zh-CN" altLang="en-US" sz="1600" dirty="0"/>
              <a:t>捐的钱也没影儿啦</a:t>
            </a:r>
            <a:r>
              <a:rPr lang="en-US" altLang="zh-CN" sz="1600" dirty="0"/>
              <a:t>!</a:t>
            </a:r>
            <a:endParaRPr lang="en-US" altLang="zh-CN" sz="1600" dirty="0"/>
          </a:p>
          <a:p>
            <a:pPr fontAlgn="auto">
              <a:lnSpc>
                <a:spcPts val="2500"/>
              </a:lnSpc>
              <a:spcBef>
                <a:spcPts val="0"/>
              </a:spcBef>
              <a:spcAft>
                <a:spcPts val="0"/>
              </a:spcAft>
            </a:pPr>
            <a:r>
              <a:rPr lang="en-US" altLang="zh-CN" sz="1600" dirty="0">
                <a:sym typeface="+mn-ea"/>
              </a:rPr>
              <a:t>   </a:t>
            </a:r>
            <a:r>
              <a:rPr lang="zh-CN" altLang="en-US" sz="1600" dirty="0"/>
              <a:t>大妈　二春</a:t>
            </a:r>
            <a:r>
              <a:rPr lang="en-US" altLang="zh-CN" sz="1600" dirty="0"/>
              <a:t>，</a:t>
            </a:r>
            <a:r>
              <a:rPr lang="zh-CN" altLang="en-US" sz="1600" dirty="0"/>
              <a:t>你过来</a:t>
            </a:r>
            <a:r>
              <a:rPr lang="en-US" altLang="zh-CN" sz="1600" dirty="0"/>
              <a:t>!(</a:t>
            </a:r>
            <a:r>
              <a:rPr lang="zh-CN" altLang="en-US" sz="1600" dirty="0"/>
              <a:t>二春走回去</a:t>
            </a:r>
            <a:r>
              <a:rPr lang="en-US" altLang="zh-CN" sz="1600" dirty="0"/>
              <a:t>)</a:t>
            </a:r>
            <a:r>
              <a:rPr lang="zh-CN" altLang="en-US" sz="1600" dirty="0"/>
              <a:t>说话小心点</a:t>
            </a:r>
            <a:r>
              <a:rPr lang="en-US" altLang="zh-CN" sz="1600" dirty="0"/>
              <a:t>!</a:t>
            </a:r>
            <a:endParaRPr lang="en-US" altLang="zh-CN" sz="1600" dirty="0"/>
          </a:p>
          <a:p>
            <a:pPr fontAlgn="auto">
              <a:lnSpc>
                <a:spcPts val="2500"/>
              </a:lnSpc>
              <a:spcBef>
                <a:spcPts val="0"/>
              </a:spcBef>
              <a:spcAft>
                <a:spcPts val="0"/>
              </a:spcAft>
            </a:pPr>
            <a:r>
              <a:rPr lang="en-US" altLang="zh-CN" sz="1600" dirty="0">
                <a:sym typeface="+mn-ea"/>
              </a:rPr>
              <a:t>   </a:t>
            </a:r>
            <a:r>
              <a:rPr lang="zh-CN" altLang="en-US" sz="1600" dirty="0"/>
              <a:t>赵老　</a:t>
            </a:r>
            <a:r>
              <a:rPr lang="en-US" altLang="zh-CN" sz="1600" dirty="0"/>
              <a:t>	</a:t>
            </a:r>
            <a:r>
              <a:rPr lang="zh-CN" altLang="en-US" sz="1600" dirty="0"/>
              <a:t>日本人滚蛋了以后</a:t>
            </a:r>
            <a:r>
              <a:rPr lang="en-US" altLang="zh-CN" sz="1600" dirty="0"/>
              <a:t>，</a:t>
            </a:r>
            <a:r>
              <a:rPr lang="zh-CN" altLang="en-US" sz="1600" dirty="0"/>
              <a:t>上头说把沟堵死。好嘛</a:t>
            </a:r>
            <a:r>
              <a:rPr lang="en-US" altLang="zh-CN" sz="1600" dirty="0"/>
              <a:t>，</a:t>
            </a:r>
            <a:r>
              <a:rPr lang="zh-CN" altLang="en-US" sz="1600" dirty="0"/>
              <a:t>沟一堵死</a:t>
            </a:r>
            <a:r>
              <a:rPr lang="en-US" altLang="zh-CN" sz="1600" dirty="0"/>
              <a:t>，</a:t>
            </a:r>
            <a:r>
              <a:rPr lang="zh-CN" altLang="en-US" sz="1600" dirty="0"/>
              <a:t>下点雨</a:t>
            </a:r>
            <a:r>
              <a:rPr lang="en-US" altLang="zh-CN" sz="1600" dirty="0"/>
              <a:t>，</a:t>
            </a:r>
            <a:r>
              <a:rPr lang="zh-CN" altLang="en-US" sz="1600" dirty="0"/>
              <a:t>咱们这儿还不成了海</a:t>
            </a:r>
            <a:r>
              <a:rPr lang="en-US" altLang="zh-CN" sz="1600" dirty="0"/>
              <a:t>?</a:t>
            </a:r>
            <a:r>
              <a:rPr lang="zh-CN" altLang="en-US" sz="1600" dirty="0"/>
              <a:t>咱们就又捐了钱</a:t>
            </a:r>
            <a:r>
              <a:rPr lang="en-US" altLang="zh-CN" sz="1600" dirty="0"/>
              <a:t>，</a:t>
            </a:r>
            <a:r>
              <a:rPr lang="zh-CN" altLang="en-US" sz="1600" dirty="0"/>
              <a:t>说别堵啊</a:t>
            </a:r>
            <a:r>
              <a:rPr lang="en-US" altLang="zh-CN" sz="1600" dirty="0"/>
              <a:t>，</a:t>
            </a:r>
            <a:r>
              <a:rPr lang="zh-CN" altLang="en-US" sz="1600" dirty="0"/>
              <a:t>得挖。可是</a:t>
            </a:r>
            <a:r>
              <a:rPr lang="en-US" altLang="zh-CN" sz="1600" dirty="0"/>
              <a:t>，</a:t>
            </a:r>
            <a:r>
              <a:rPr lang="zh-CN" altLang="en-US" sz="1600" dirty="0"/>
              <a:t>沟挖了没有</a:t>
            </a:r>
            <a:r>
              <a:rPr lang="en-US" altLang="zh-CN" sz="1600" dirty="0"/>
              <a:t>?</a:t>
            </a:r>
            <a:r>
              <a:rPr lang="zh-CN" altLang="en-US" sz="1600" dirty="0"/>
              <a:t>程疯子常说什么</a:t>
            </a:r>
            <a:r>
              <a:rPr lang="en-US" altLang="zh-CN" sz="1600" dirty="0"/>
              <a:t>“</a:t>
            </a:r>
            <a:r>
              <a:rPr lang="zh-CN" altLang="en-US" sz="1600" dirty="0"/>
              <a:t>沟不臭</a:t>
            </a:r>
            <a:r>
              <a:rPr lang="en-US" altLang="zh-CN" sz="1600" dirty="0"/>
              <a:t>，</a:t>
            </a:r>
            <a:r>
              <a:rPr lang="zh-CN" altLang="en-US" sz="1600" dirty="0"/>
              <a:t>水又清</a:t>
            </a:r>
            <a:r>
              <a:rPr lang="en-US" altLang="zh-CN" sz="1600" dirty="0"/>
              <a:t>，</a:t>
            </a:r>
            <a:r>
              <a:rPr lang="zh-CN" altLang="en-US" sz="1600" dirty="0"/>
              <a:t>国泰民安享太平</a:t>
            </a:r>
            <a:r>
              <a:rPr lang="en-US" altLang="zh-CN" sz="1600" dirty="0"/>
              <a:t>”</a:t>
            </a:r>
            <a:r>
              <a:rPr lang="zh-CN" altLang="en-US" sz="1600" dirty="0"/>
              <a:t>。他说得对</a:t>
            </a:r>
            <a:r>
              <a:rPr lang="en-US" altLang="zh-CN" sz="1600" dirty="0"/>
              <a:t>，</a:t>
            </a:r>
            <a:r>
              <a:rPr lang="zh-CN" altLang="en-US" sz="1600" dirty="0"/>
              <a:t>他不疯</a:t>
            </a:r>
            <a:r>
              <a:rPr lang="en-US" altLang="zh-CN" sz="1600" dirty="0"/>
              <a:t>!</a:t>
            </a:r>
            <a:r>
              <a:rPr lang="zh-CN" altLang="en-US" sz="1600" dirty="0"/>
              <a:t>有了清官</a:t>
            </a:r>
            <a:r>
              <a:rPr lang="en-US" altLang="zh-CN" sz="1600" dirty="0"/>
              <a:t>，</a:t>
            </a:r>
            <a:r>
              <a:rPr lang="zh-CN" altLang="en-US" sz="1600" dirty="0"/>
              <a:t>才能有清水。</a:t>
            </a:r>
            <a:endParaRPr lang="en-US" altLang="zh-CN" sz="1600" dirty="0"/>
          </a:p>
          <a:p>
            <a:pPr fontAlgn="auto">
              <a:lnSpc>
                <a:spcPts val="2500"/>
              </a:lnSpc>
              <a:spcBef>
                <a:spcPts val="0"/>
              </a:spcBef>
              <a:spcAft>
                <a:spcPts val="0"/>
              </a:spcAft>
            </a:pPr>
            <a:endParaRPr lang="en-US" altLang="zh-CN" sz="1600" dirty="0"/>
          </a:p>
        </p:txBody>
      </p:sp>
      <p:grpSp>
        <p:nvGrpSpPr>
          <p:cNvPr id="21" name="组合 20"/>
          <p:cNvGrpSpPr/>
          <p:nvPr/>
        </p:nvGrpSpPr>
        <p:grpSpPr>
          <a:xfrm>
            <a:off x="335915" y="836930"/>
            <a:ext cx="3568065" cy="548005"/>
            <a:chOff x="1216" y="1555"/>
            <a:chExt cx="5619" cy="863"/>
          </a:xfrm>
        </p:grpSpPr>
        <p:sp>
          <p:nvSpPr>
            <p:cNvPr id="22" name="文本框 21"/>
            <p:cNvSpPr txBox="1"/>
            <p:nvPr>
              <p:custDataLst>
                <p:tags r:id="rId3"/>
              </p:custDataLst>
            </p:nvPr>
          </p:nvSpPr>
          <p:spPr>
            <a:xfrm>
              <a:off x="2182" y="1565"/>
              <a:ext cx="4653" cy="725"/>
            </a:xfrm>
            <a:prstGeom prst="rect">
              <a:avLst/>
            </a:prstGeom>
            <a:noFill/>
          </p:spPr>
          <p:txBody>
            <a:bodyPr wrap="square" rtlCol="0">
              <a:spAutoFit/>
            </a:bodyPr>
            <a:p>
              <a:r>
                <a:rPr lang="zh-CN" altLang="en-US" sz="2400">
                  <a:solidFill>
                    <a:srgbClr val="3D589F"/>
                  </a:solidFill>
                </a:rPr>
                <a:t>刷素养</a:t>
              </a:r>
              <a:endParaRPr lang="zh-CN" altLang="en-US" sz="2400">
                <a:solidFill>
                  <a:srgbClr val="3D589F"/>
                </a:solidFill>
              </a:endParaRPr>
            </a:p>
          </p:txBody>
        </p:sp>
        <p:pic>
          <p:nvPicPr>
            <p:cNvPr id="23" name="图片 22" descr="模板图标"/>
            <p:cNvPicPr>
              <a:picLocks noChangeAspect="1"/>
            </p:cNvPicPr>
            <p:nvPr>
              <p:custDataLst>
                <p:tags r:id="rId4"/>
              </p:custDataLst>
            </p:nvPr>
          </p:nvPicPr>
          <p:blipFill>
            <a:blip r:embed="rId5"/>
            <a:stretch>
              <a:fillRect/>
            </a:stretch>
          </p:blipFill>
          <p:spPr>
            <a:xfrm>
              <a:off x="1216" y="1555"/>
              <a:ext cx="869" cy="863"/>
            </a:xfrm>
            <a:prstGeom prst="rect">
              <a:avLst/>
            </a:prstGeom>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1"/>
          <a:stretch>
            <a:fillRect/>
          </a:stretch>
        </p:blipFill>
        <p:spPr>
          <a:xfrm>
            <a:off x="10144760" y="-78105"/>
            <a:ext cx="1695450" cy="906145"/>
          </a:xfrm>
          <a:prstGeom prst="rect">
            <a:avLst/>
          </a:prstGeom>
        </p:spPr>
      </p:pic>
      <p:sp>
        <p:nvSpPr>
          <p:cNvPr id="4" name="文本框 3"/>
          <p:cNvSpPr txBox="1"/>
          <p:nvPr>
            <p:custDataLst>
              <p:tags r:id="rId2"/>
            </p:custDataLst>
          </p:nvPr>
        </p:nvSpPr>
        <p:spPr>
          <a:xfrm>
            <a:off x="405765" y="1341120"/>
            <a:ext cx="10730230" cy="5220970"/>
          </a:xfrm>
          <a:prstGeom prst="rect">
            <a:avLst/>
          </a:prstGeom>
          <a:noFill/>
        </p:spPr>
        <p:txBody>
          <a:bodyPr wrap="square" rtlCol="0">
            <a:spAutoFit/>
          </a:bodyPr>
          <a:p>
            <a:pPr fontAlgn="auto">
              <a:lnSpc>
                <a:spcPts val="2500"/>
              </a:lnSpc>
              <a:spcBef>
                <a:spcPts val="0"/>
              </a:spcBef>
              <a:spcAft>
                <a:spcPts val="0"/>
              </a:spcAft>
            </a:pPr>
            <a:r>
              <a:rPr lang="en-US" altLang="zh-CN" sz="1600" dirty="0">
                <a:sym typeface="+mn-ea"/>
              </a:rPr>
              <a:t>   </a:t>
            </a:r>
            <a:r>
              <a:rPr lang="zh-CN" altLang="en-US" sz="1600" dirty="0">
                <a:sym typeface="+mn-ea"/>
              </a:rPr>
              <a:t>我是泥水匠</a:t>
            </a:r>
            <a:r>
              <a:rPr lang="en-US" altLang="zh-CN" sz="1600" dirty="0">
                <a:sym typeface="+mn-ea"/>
              </a:rPr>
              <a:t>，</a:t>
            </a:r>
            <a:r>
              <a:rPr lang="zh-CN" altLang="en-US" sz="1600" dirty="0">
                <a:sym typeface="+mn-ea"/>
              </a:rPr>
              <a:t>我知道</a:t>
            </a:r>
            <a:r>
              <a:rPr lang="en-US" altLang="zh-CN" sz="1600" dirty="0">
                <a:sym typeface="+mn-ea"/>
              </a:rPr>
              <a:t>:</a:t>
            </a:r>
            <a:r>
              <a:rPr lang="zh-CN" altLang="en-US" sz="1600" dirty="0">
                <a:sym typeface="+mn-ea"/>
              </a:rPr>
              <a:t>城里头</a:t>
            </a:r>
            <a:r>
              <a:rPr lang="en-US" altLang="zh-CN" sz="1600" dirty="0">
                <a:sym typeface="+mn-ea"/>
              </a:rPr>
              <a:t>，</a:t>
            </a:r>
            <a:r>
              <a:rPr lang="zh-CN" altLang="en-US" sz="1600" dirty="0">
                <a:sym typeface="+mn-ea"/>
              </a:rPr>
              <a:t>大官儿在哪儿住</a:t>
            </a:r>
            <a:r>
              <a:rPr lang="en-US" altLang="zh-CN" sz="1600" dirty="0">
                <a:sym typeface="+mn-ea"/>
              </a:rPr>
              <a:t>，</a:t>
            </a:r>
            <a:r>
              <a:rPr lang="zh-CN" altLang="en-US" sz="1600" dirty="0">
                <a:sym typeface="+mn-ea"/>
              </a:rPr>
              <a:t>哪儿就修柏油大马路</a:t>
            </a:r>
            <a:r>
              <a:rPr lang="en-US" altLang="zh-CN" sz="1600" dirty="0">
                <a:sym typeface="+mn-ea"/>
              </a:rPr>
              <a:t>;</a:t>
            </a:r>
            <a:r>
              <a:rPr lang="zh-CN" altLang="en-US" sz="1600" dirty="0">
                <a:sym typeface="+mn-ea"/>
              </a:rPr>
              <a:t>谁做了官</a:t>
            </a:r>
            <a:r>
              <a:rPr lang="en-US" altLang="zh-CN" sz="1600" dirty="0">
                <a:sym typeface="+mn-ea"/>
              </a:rPr>
              <a:t>，</a:t>
            </a:r>
            <a:r>
              <a:rPr lang="zh-CN" altLang="en-US" sz="1600" dirty="0">
                <a:sym typeface="+mn-ea"/>
              </a:rPr>
              <a:t>谁就盖高楼大瓦房。咱们穷人哪</a:t>
            </a:r>
            <a:r>
              <a:rPr lang="en-US" altLang="zh-CN" sz="1600" dirty="0">
                <a:sym typeface="+mn-ea"/>
              </a:rPr>
              <a:t>，</a:t>
            </a:r>
            <a:r>
              <a:rPr lang="zh-CN" altLang="en-US" sz="1600" dirty="0">
                <a:sym typeface="+mn-ea"/>
              </a:rPr>
              <a:t>没人管</a:t>
            </a:r>
            <a:r>
              <a:rPr lang="en-US" altLang="zh-CN" sz="1600" dirty="0">
                <a:sym typeface="+mn-ea"/>
              </a:rPr>
              <a:t>!</a:t>
            </a:r>
            <a:endParaRPr lang="zh-CN" altLang="en-US" sz="1600" dirty="0"/>
          </a:p>
          <a:p>
            <a:pPr fontAlgn="auto">
              <a:lnSpc>
                <a:spcPts val="2500"/>
              </a:lnSpc>
              <a:spcBef>
                <a:spcPts val="0"/>
              </a:spcBef>
              <a:spcAft>
                <a:spcPts val="0"/>
              </a:spcAft>
            </a:pPr>
            <a:r>
              <a:rPr lang="en-US" altLang="zh-CN" sz="1600" dirty="0">
                <a:sym typeface="+mn-ea"/>
              </a:rPr>
              <a:t>   </a:t>
            </a:r>
            <a:r>
              <a:rPr lang="zh-CN" altLang="en-US" sz="1600" dirty="0"/>
              <a:t>爹</a:t>
            </a:r>
            <a:r>
              <a:rPr lang="en-US" altLang="zh-CN" sz="1600" dirty="0"/>
              <a:t>…………</a:t>
            </a:r>
            <a:endParaRPr lang="en-US" altLang="zh-CN" sz="1600" dirty="0"/>
          </a:p>
          <a:p>
            <a:pPr fontAlgn="auto">
              <a:lnSpc>
                <a:spcPts val="2500"/>
              </a:lnSpc>
              <a:spcBef>
                <a:spcPts val="0"/>
              </a:spcBef>
              <a:spcAft>
                <a:spcPts val="0"/>
              </a:spcAft>
            </a:pPr>
            <a:r>
              <a:rPr lang="en-US" altLang="zh-CN" sz="1600" dirty="0">
                <a:sym typeface="+mn-ea"/>
              </a:rPr>
              <a:t>   </a:t>
            </a:r>
            <a:r>
              <a:rPr lang="zh-CN" altLang="en-US" sz="1600" dirty="0"/>
              <a:t>四嫂　捐了钱还教人家白白地吃了去</a:t>
            </a:r>
            <a:r>
              <a:rPr lang="en-US" altLang="zh-CN" sz="1600" dirty="0"/>
              <a:t>!</a:t>
            </a:r>
            <a:endParaRPr lang="en-US" altLang="zh-CN" sz="1600" dirty="0"/>
          </a:p>
          <a:p>
            <a:pPr fontAlgn="auto">
              <a:lnSpc>
                <a:spcPts val="2500"/>
              </a:lnSpc>
              <a:spcBef>
                <a:spcPts val="0"/>
              </a:spcBef>
              <a:spcAft>
                <a:spcPts val="0"/>
              </a:spcAft>
            </a:pPr>
            <a:r>
              <a:rPr lang="en-US" altLang="zh-CN" sz="1600" dirty="0">
                <a:sym typeface="+mn-ea"/>
              </a:rPr>
              <a:t>   </a:t>
            </a:r>
            <a:r>
              <a:rPr lang="zh-CN" altLang="en-US" sz="1600" dirty="0"/>
              <a:t>赵老　有那群做官的</a:t>
            </a:r>
            <a:r>
              <a:rPr lang="en-US" altLang="zh-CN" sz="1600" dirty="0"/>
              <a:t>，</a:t>
            </a:r>
            <a:r>
              <a:rPr lang="zh-CN" altLang="en-US" sz="1600" dirty="0"/>
              <a:t>咱们永远得住在臭沟旁边。咱们这儿除了官儿</a:t>
            </a:r>
            <a:r>
              <a:rPr lang="en-US" altLang="zh-CN" sz="1600" dirty="0"/>
              <a:t>，</a:t>
            </a:r>
            <a:r>
              <a:rPr lang="zh-CN" altLang="en-US" sz="1600" dirty="0"/>
              <a:t>就是恶霸。他们偷</a:t>
            </a:r>
            <a:r>
              <a:rPr lang="en-US" altLang="zh-CN" sz="1600" dirty="0"/>
              <a:t>，</a:t>
            </a:r>
            <a:r>
              <a:rPr lang="zh-CN" altLang="en-US" sz="1600" dirty="0"/>
              <a:t>他们抢</a:t>
            </a:r>
            <a:r>
              <a:rPr lang="en-US" altLang="zh-CN" sz="1600" dirty="0"/>
              <a:t>，</a:t>
            </a:r>
            <a:r>
              <a:rPr lang="zh-CN" altLang="en-US" sz="1600" dirty="0"/>
              <a:t>他们欺诈</a:t>
            </a:r>
            <a:r>
              <a:rPr lang="en-US" altLang="zh-CN" sz="1600" dirty="0"/>
              <a:t>，</a:t>
            </a:r>
            <a:r>
              <a:rPr lang="zh-CN" altLang="en-US" sz="1600" dirty="0"/>
              <a:t>谁也不敢惹他们。</a:t>
            </a:r>
            <a:endParaRPr lang="zh-CN" altLang="en-US" sz="1600" dirty="0"/>
          </a:p>
          <a:p>
            <a:pPr fontAlgn="auto">
              <a:lnSpc>
                <a:spcPts val="2500"/>
              </a:lnSpc>
              <a:spcBef>
                <a:spcPts val="0"/>
              </a:spcBef>
              <a:spcAft>
                <a:spcPts val="0"/>
              </a:spcAft>
            </a:pPr>
            <a:r>
              <a:rPr lang="en-US" altLang="zh-CN" sz="1600" dirty="0">
                <a:sym typeface="+mn-ea"/>
              </a:rPr>
              <a:t>   </a:t>
            </a:r>
            <a:r>
              <a:rPr lang="zh-CN" altLang="en-US" sz="1600" dirty="0"/>
              <a:t>大妈　别说了</a:t>
            </a:r>
            <a:r>
              <a:rPr lang="en-US" altLang="zh-CN" sz="1600" dirty="0"/>
              <a:t>，</a:t>
            </a:r>
            <a:r>
              <a:rPr lang="zh-CN" altLang="en-US" sz="1600" dirty="0"/>
              <a:t>我直打冷战</a:t>
            </a:r>
            <a:r>
              <a:rPr lang="en-US" altLang="zh-CN" sz="1600" dirty="0"/>
              <a:t>!</a:t>
            </a:r>
            <a:endParaRPr lang="en-US" altLang="zh-CN" sz="1600" dirty="0"/>
          </a:p>
          <a:p>
            <a:pPr fontAlgn="auto">
              <a:lnSpc>
                <a:spcPts val="2500"/>
              </a:lnSpc>
              <a:spcBef>
                <a:spcPts val="0"/>
              </a:spcBef>
              <a:spcAft>
                <a:spcPts val="0"/>
              </a:spcAft>
            </a:pPr>
            <a:r>
              <a:rPr lang="en-US" altLang="zh-CN" sz="1600" dirty="0">
                <a:sym typeface="+mn-ea"/>
              </a:rPr>
              <a:t>   </a:t>
            </a:r>
            <a:r>
              <a:rPr lang="zh-CN" altLang="en-US" sz="1600" dirty="0"/>
              <a:t>赵老　别遇到我手里</a:t>
            </a:r>
            <a:r>
              <a:rPr lang="en-US" altLang="zh-CN" sz="1600" dirty="0"/>
              <a:t>!</a:t>
            </a:r>
            <a:r>
              <a:rPr lang="zh-CN" altLang="en-US" sz="1600" dirty="0"/>
              <a:t>我会跟他们拼</a:t>
            </a:r>
            <a:r>
              <a:rPr lang="en-US" altLang="zh-CN" sz="1600" dirty="0"/>
              <a:t>!</a:t>
            </a:r>
            <a:endParaRPr lang="en-US" altLang="zh-CN" sz="1600" dirty="0"/>
          </a:p>
          <a:p>
            <a:pPr fontAlgn="auto">
              <a:lnSpc>
                <a:spcPts val="2500"/>
              </a:lnSpc>
              <a:spcBef>
                <a:spcPts val="0"/>
              </a:spcBef>
              <a:spcAft>
                <a:spcPts val="0"/>
              </a:spcAft>
            </a:pPr>
            <a:r>
              <a:rPr lang="en-US" altLang="zh-CN" sz="1600" dirty="0">
                <a:sym typeface="+mn-ea"/>
              </a:rPr>
              <a:t>   </a:t>
            </a:r>
            <a:r>
              <a:rPr lang="zh-CN" altLang="en-US" sz="1600" dirty="0"/>
              <a:t>大妈　新鞋不踩臭狗屎呀</a:t>
            </a:r>
            <a:r>
              <a:rPr lang="en-US" altLang="zh-CN" sz="1600" dirty="0"/>
              <a:t>!</a:t>
            </a:r>
            <a:r>
              <a:rPr lang="zh-CN" altLang="en-US" sz="1600" dirty="0"/>
              <a:t>您到茶馆酒肆去</a:t>
            </a:r>
            <a:r>
              <a:rPr lang="en-US" altLang="zh-CN" sz="1600" dirty="0"/>
              <a:t>，</a:t>
            </a:r>
            <a:r>
              <a:rPr lang="zh-CN" altLang="en-US" sz="1600" dirty="0"/>
              <a:t>可千万留点神</a:t>
            </a:r>
            <a:r>
              <a:rPr lang="en-US" altLang="zh-CN" sz="1600" dirty="0"/>
              <a:t>，</a:t>
            </a:r>
            <a:r>
              <a:rPr lang="zh-CN" altLang="en-US" sz="1600" dirty="0"/>
              <a:t>别乱说话</a:t>
            </a:r>
            <a:r>
              <a:rPr lang="en-US" altLang="zh-CN" sz="1600" dirty="0"/>
              <a:t>!</a:t>
            </a:r>
            <a:endParaRPr lang="en-US" altLang="zh-CN" sz="1600" dirty="0"/>
          </a:p>
          <a:p>
            <a:pPr fontAlgn="auto">
              <a:lnSpc>
                <a:spcPts val="2500"/>
              </a:lnSpc>
              <a:spcBef>
                <a:spcPts val="0"/>
              </a:spcBef>
              <a:spcAft>
                <a:spcPts val="0"/>
              </a:spcAft>
            </a:pPr>
            <a:r>
              <a:rPr lang="en-US" altLang="zh-CN" sz="1600" dirty="0">
                <a:sym typeface="+mn-ea"/>
              </a:rPr>
              <a:t>   </a:t>
            </a:r>
            <a:r>
              <a:rPr lang="en-US" altLang="zh-CN" sz="1600" dirty="0"/>
              <a:t>…………</a:t>
            </a:r>
            <a:endParaRPr lang="en-US" altLang="zh-CN" sz="1600" dirty="0"/>
          </a:p>
          <a:p>
            <a:pPr fontAlgn="auto">
              <a:lnSpc>
                <a:spcPts val="2500"/>
              </a:lnSpc>
              <a:spcBef>
                <a:spcPts val="0"/>
              </a:spcBef>
              <a:spcAft>
                <a:spcPts val="0"/>
              </a:spcAft>
            </a:pPr>
            <a:r>
              <a:rPr lang="en-US" altLang="zh-CN" sz="1600" dirty="0">
                <a:sym typeface="+mn-ea"/>
              </a:rPr>
              <a:t>   </a:t>
            </a:r>
            <a:r>
              <a:rPr lang="zh-CN" altLang="en-US" sz="1600" dirty="0"/>
              <a:t>四嫂　嗨</a:t>
            </a:r>
            <a:r>
              <a:rPr lang="en-US" altLang="zh-CN" sz="1600" dirty="0"/>
              <a:t>，</a:t>
            </a:r>
            <a:r>
              <a:rPr lang="zh-CN" altLang="en-US" sz="1600" dirty="0"/>
              <a:t>你找谁</a:t>
            </a:r>
            <a:r>
              <a:rPr lang="en-US" altLang="zh-CN" sz="1600" dirty="0"/>
              <a:t>?</a:t>
            </a:r>
            <a:endParaRPr lang="en-US" altLang="zh-CN" sz="1600" dirty="0"/>
          </a:p>
          <a:p>
            <a:pPr fontAlgn="auto">
              <a:lnSpc>
                <a:spcPts val="2500"/>
              </a:lnSpc>
              <a:spcBef>
                <a:spcPts val="0"/>
              </a:spcBef>
              <a:spcAft>
                <a:spcPts val="0"/>
              </a:spcAft>
            </a:pPr>
            <a:r>
              <a:rPr lang="en-US" altLang="zh-CN" sz="1600" dirty="0">
                <a:sym typeface="+mn-ea"/>
              </a:rPr>
              <a:t>   </a:t>
            </a:r>
            <a:r>
              <a:rPr lang="zh-CN" altLang="en-US" sz="1600" dirty="0"/>
              <a:t>狗子　你姓什么</a:t>
            </a:r>
            <a:r>
              <a:rPr lang="en-US" altLang="zh-CN" sz="1600" dirty="0"/>
              <a:t>?</a:t>
            </a:r>
            <a:endParaRPr lang="en-US" altLang="zh-CN" sz="1600" dirty="0"/>
          </a:p>
          <a:p>
            <a:pPr fontAlgn="auto">
              <a:lnSpc>
                <a:spcPts val="2500"/>
              </a:lnSpc>
              <a:spcBef>
                <a:spcPts val="0"/>
              </a:spcBef>
              <a:spcAft>
                <a:spcPts val="0"/>
              </a:spcAft>
            </a:pPr>
            <a:r>
              <a:rPr lang="en-US" altLang="zh-CN" sz="1600" dirty="0">
                <a:sym typeface="+mn-ea"/>
              </a:rPr>
              <a:t>   </a:t>
            </a:r>
            <a:r>
              <a:rPr lang="zh-CN" altLang="en-US" sz="1600" dirty="0"/>
              <a:t>四嫂　我姓丁。找谁</a:t>
            </a:r>
            <a:r>
              <a:rPr lang="en-US" altLang="zh-CN" sz="1600" dirty="0"/>
              <a:t>?</a:t>
            </a:r>
            <a:r>
              <a:rPr lang="zh-CN" altLang="en-US" sz="1600" dirty="0"/>
              <a:t>说话</a:t>
            </a:r>
            <a:r>
              <a:rPr lang="en-US" altLang="zh-CN" sz="1600" dirty="0"/>
              <a:t>!</a:t>
            </a:r>
            <a:r>
              <a:rPr lang="zh-CN" altLang="en-US" sz="1600" dirty="0"/>
              <a:t>别满院子胡溜达</a:t>
            </a:r>
            <a:r>
              <a:rPr lang="en-US" altLang="zh-CN" sz="1600" dirty="0"/>
              <a:t>!</a:t>
            </a:r>
            <a:endParaRPr lang="en-US" altLang="zh-CN" sz="1600" dirty="0"/>
          </a:p>
          <a:p>
            <a:pPr fontAlgn="auto">
              <a:lnSpc>
                <a:spcPts val="2500"/>
              </a:lnSpc>
              <a:spcBef>
                <a:spcPts val="0"/>
              </a:spcBef>
              <a:spcAft>
                <a:spcPts val="0"/>
              </a:spcAft>
            </a:pPr>
            <a:r>
              <a:rPr lang="en-US" altLang="zh-CN" sz="1600" dirty="0">
                <a:sym typeface="+mn-ea"/>
              </a:rPr>
              <a:t>   </a:t>
            </a:r>
            <a:r>
              <a:rPr lang="zh-CN" altLang="en-US" sz="1600" dirty="0"/>
              <a:t>狗子　姓程的住哪屋</a:t>
            </a:r>
            <a:r>
              <a:rPr lang="en-US" altLang="zh-CN" sz="1600" dirty="0"/>
              <a:t>?</a:t>
            </a:r>
            <a:endParaRPr lang="en-US" altLang="zh-CN" sz="1600" dirty="0"/>
          </a:p>
          <a:p>
            <a:pPr fontAlgn="auto">
              <a:lnSpc>
                <a:spcPts val="2500"/>
              </a:lnSpc>
              <a:spcBef>
                <a:spcPts val="0"/>
              </a:spcBef>
              <a:spcAft>
                <a:spcPts val="0"/>
              </a:spcAft>
            </a:pPr>
            <a:r>
              <a:rPr lang="en-US" altLang="zh-CN" sz="1600" dirty="0">
                <a:sym typeface="+mn-ea"/>
              </a:rPr>
              <a:t>   </a:t>
            </a:r>
            <a:r>
              <a:rPr lang="en-US" altLang="zh-CN" sz="1600" dirty="0"/>
              <a:t>…………</a:t>
            </a:r>
            <a:endParaRPr lang="en-US" altLang="zh-CN" sz="1600" dirty="0"/>
          </a:p>
          <a:p>
            <a:pPr fontAlgn="auto">
              <a:lnSpc>
                <a:spcPts val="2500"/>
              </a:lnSpc>
              <a:spcBef>
                <a:spcPts val="0"/>
              </a:spcBef>
              <a:spcAft>
                <a:spcPts val="0"/>
              </a:spcAft>
            </a:pPr>
            <a:endParaRPr lang="en-US" altLang="zh-CN" sz="1600" dirty="0"/>
          </a:p>
        </p:txBody>
      </p:sp>
      <p:grpSp>
        <p:nvGrpSpPr>
          <p:cNvPr id="21" name="组合 20"/>
          <p:cNvGrpSpPr/>
          <p:nvPr/>
        </p:nvGrpSpPr>
        <p:grpSpPr>
          <a:xfrm>
            <a:off x="335915" y="836930"/>
            <a:ext cx="3568065" cy="548005"/>
            <a:chOff x="1216" y="1555"/>
            <a:chExt cx="5619" cy="863"/>
          </a:xfrm>
        </p:grpSpPr>
        <p:sp>
          <p:nvSpPr>
            <p:cNvPr id="22" name="文本框 21"/>
            <p:cNvSpPr txBox="1"/>
            <p:nvPr>
              <p:custDataLst>
                <p:tags r:id="rId3"/>
              </p:custDataLst>
            </p:nvPr>
          </p:nvSpPr>
          <p:spPr>
            <a:xfrm>
              <a:off x="2182" y="1565"/>
              <a:ext cx="4653" cy="725"/>
            </a:xfrm>
            <a:prstGeom prst="rect">
              <a:avLst/>
            </a:prstGeom>
            <a:noFill/>
          </p:spPr>
          <p:txBody>
            <a:bodyPr wrap="square" rtlCol="0">
              <a:spAutoFit/>
            </a:bodyPr>
            <a:p>
              <a:r>
                <a:rPr lang="zh-CN" altLang="en-US" sz="2400">
                  <a:solidFill>
                    <a:srgbClr val="3D589F"/>
                  </a:solidFill>
                </a:rPr>
                <a:t>刷素养</a:t>
              </a:r>
              <a:endParaRPr lang="zh-CN" altLang="en-US" sz="2400">
                <a:solidFill>
                  <a:srgbClr val="3D589F"/>
                </a:solidFill>
              </a:endParaRPr>
            </a:p>
          </p:txBody>
        </p:sp>
        <p:pic>
          <p:nvPicPr>
            <p:cNvPr id="23" name="图片 22" descr="模板图标"/>
            <p:cNvPicPr>
              <a:picLocks noChangeAspect="1"/>
            </p:cNvPicPr>
            <p:nvPr>
              <p:custDataLst>
                <p:tags r:id="rId4"/>
              </p:custDataLst>
            </p:nvPr>
          </p:nvPicPr>
          <p:blipFill>
            <a:blip r:embed="rId5"/>
            <a:stretch>
              <a:fillRect/>
            </a:stretch>
          </p:blipFill>
          <p:spPr>
            <a:xfrm>
              <a:off x="1216" y="1555"/>
              <a:ext cx="869" cy="863"/>
            </a:xfrm>
            <a:prstGeom prst="rect">
              <a:avLst/>
            </a:prstGeom>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1"/>
          <a:stretch>
            <a:fillRect/>
          </a:stretch>
        </p:blipFill>
        <p:spPr>
          <a:xfrm>
            <a:off x="10144760" y="-78105"/>
            <a:ext cx="1695450" cy="906145"/>
          </a:xfrm>
          <a:prstGeom prst="rect">
            <a:avLst/>
          </a:prstGeom>
        </p:spPr>
      </p:pic>
      <p:sp>
        <p:nvSpPr>
          <p:cNvPr id="4" name="文本框 3"/>
          <p:cNvSpPr txBox="1"/>
          <p:nvPr>
            <p:custDataLst>
              <p:tags r:id="rId2"/>
            </p:custDataLst>
          </p:nvPr>
        </p:nvSpPr>
        <p:spPr>
          <a:xfrm>
            <a:off x="405765" y="1341120"/>
            <a:ext cx="10730230" cy="4900295"/>
          </a:xfrm>
          <a:prstGeom prst="rect">
            <a:avLst/>
          </a:prstGeom>
          <a:noFill/>
        </p:spPr>
        <p:txBody>
          <a:bodyPr wrap="square" rtlCol="0">
            <a:spAutoFit/>
          </a:bodyPr>
          <a:p>
            <a:pPr fontAlgn="auto">
              <a:lnSpc>
                <a:spcPts val="2500"/>
              </a:lnSpc>
              <a:spcBef>
                <a:spcPts val="0"/>
              </a:spcBef>
              <a:spcAft>
                <a:spcPts val="0"/>
              </a:spcAft>
            </a:pPr>
            <a:r>
              <a:rPr lang="en-US" altLang="zh-CN" sz="1600" dirty="0">
                <a:sym typeface="+mn-ea"/>
              </a:rPr>
              <a:t>   </a:t>
            </a:r>
            <a:r>
              <a:rPr lang="en-US" altLang="zh-CN" sz="1600" dirty="0"/>
              <a:t>…………</a:t>
            </a:r>
            <a:endParaRPr lang="en-US" altLang="zh-CN" sz="1600" dirty="0"/>
          </a:p>
          <a:p>
            <a:pPr fontAlgn="auto">
              <a:lnSpc>
                <a:spcPts val="2500"/>
              </a:lnSpc>
              <a:spcBef>
                <a:spcPts val="0"/>
              </a:spcBef>
              <a:spcAft>
                <a:spcPts val="0"/>
              </a:spcAft>
            </a:pPr>
            <a:r>
              <a:rPr lang="en-US" altLang="zh-CN" sz="1600" dirty="0">
                <a:sym typeface="+mn-ea"/>
              </a:rPr>
              <a:t>   </a:t>
            </a:r>
            <a:r>
              <a:rPr lang="zh-CN" altLang="en-US" sz="1600" dirty="0"/>
              <a:t>狗子　</a:t>
            </a:r>
            <a:r>
              <a:rPr lang="en-US" altLang="zh-CN" sz="1600" dirty="0"/>
              <a:t>(</a:t>
            </a:r>
            <a:r>
              <a:rPr lang="zh-CN" altLang="en-US" sz="1600" dirty="0"/>
              <a:t>一转身看见疯子</a:t>
            </a:r>
            <a:r>
              <a:rPr lang="en-US" altLang="zh-CN" sz="1600" dirty="0"/>
              <a:t>)</a:t>
            </a:r>
            <a:r>
              <a:rPr lang="zh-CN" altLang="en-US" sz="1600" dirty="0"/>
              <a:t>那是姓程的不是</a:t>
            </a:r>
            <a:r>
              <a:rPr lang="en-US" altLang="zh-CN" sz="1600" dirty="0"/>
              <a:t>?</a:t>
            </a:r>
            <a:endParaRPr lang="en-US" altLang="zh-CN" sz="1600" dirty="0"/>
          </a:p>
          <a:p>
            <a:pPr fontAlgn="auto">
              <a:lnSpc>
                <a:spcPts val="2500"/>
              </a:lnSpc>
              <a:spcBef>
                <a:spcPts val="0"/>
              </a:spcBef>
              <a:spcAft>
                <a:spcPts val="0"/>
              </a:spcAft>
            </a:pPr>
            <a:r>
              <a:rPr lang="en-US" altLang="zh-CN" sz="1600" dirty="0">
                <a:sym typeface="+mn-ea"/>
              </a:rPr>
              <a:t>   </a:t>
            </a:r>
            <a:r>
              <a:rPr lang="zh-CN" altLang="en-US" sz="1600" dirty="0"/>
              <a:t>四嫂　他是个疯子</a:t>
            </a:r>
            <a:r>
              <a:rPr lang="en-US" altLang="zh-CN" sz="1600" dirty="0"/>
              <a:t>，</a:t>
            </a:r>
            <a:r>
              <a:rPr lang="zh-CN" altLang="en-US" sz="1600" dirty="0"/>
              <a:t>你找他干什么</a:t>
            </a:r>
            <a:r>
              <a:rPr lang="en-US" altLang="zh-CN" sz="1600" dirty="0"/>
              <a:t>?</a:t>
            </a:r>
            <a:endParaRPr lang="en-US" altLang="zh-CN" sz="1600" dirty="0"/>
          </a:p>
          <a:p>
            <a:pPr fontAlgn="auto">
              <a:lnSpc>
                <a:spcPts val="2500"/>
              </a:lnSpc>
              <a:spcBef>
                <a:spcPts val="0"/>
              </a:spcBef>
              <a:spcAft>
                <a:spcPts val="0"/>
              </a:spcAft>
            </a:pPr>
            <a:r>
              <a:rPr lang="en-US" altLang="zh-CN" sz="1600" dirty="0">
                <a:sym typeface="+mn-ea"/>
              </a:rPr>
              <a:t>   </a:t>
            </a:r>
            <a:r>
              <a:rPr lang="zh-CN" altLang="en-US" sz="1600" dirty="0"/>
              <a:t>大妈　是啊</a:t>
            </a:r>
            <a:r>
              <a:rPr lang="en-US" altLang="zh-CN" sz="1600" dirty="0"/>
              <a:t>，</a:t>
            </a:r>
            <a:r>
              <a:rPr lang="zh-CN" altLang="en-US" sz="1600" dirty="0"/>
              <a:t>他是个疯子。</a:t>
            </a:r>
            <a:endParaRPr lang="zh-CN" altLang="en-US" sz="1600" dirty="0"/>
          </a:p>
          <a:p>
            <a:pPr fontAlgn="auto">
              <a:lnSpc>
                <a:spcPts val="2500"/>
              </a:lnSpc>
              <a:spcBef>
                <a:spcPts val="0"/>
              </a:spcBef>
              <a:spcAft>
                <a:spcPts val="0"/>
              </a:spcAft>
            </a:pPr>
            <a:r>
              <a:rPr lang="en-US" altLang="zh-CN" sz="1600" dirty="0">
                <a:sym typeface="+mn-ea"/>
              </a:rPr>
              <a:t>   </a:t>
            </a:r>
            <a:r>
              <a:rPr lang="zh-CN" altLang="en-US" sz="1600" dirty="0"/>
              <a:t>狗子　</a:t>
            </a:r>
            <a:r>
              <a:rPr lang="en-US" altLang="zh-CN" sz="1600" dirty="0"/>
              <a:t>(</a:t>
            </a:r>
            <a:r>
              <a:rPr lang="zh-CN" altLang="en-US" sz="1600" dirty="0"/>
              <a:t>与大妈同时</a:t>
            </a:r>
            <a:r>
              <a:rPr lang="en-US" altLang="zh-CN" sz="1600" dirty="0"/>
              <a:t>)</a:t>
            </a:r>
            <a:r>
              <a:rPr lang="zh-CN" altLang="en-US" sz="1600" dirty="0"/>
              <a:t>少管闲事</a:t>
            </a:r>
            <a:r>
              <a:rPr lang="en-US" altLang="zh-CN" sz="1600" dirty="0"/>
              <a:t>!(</a:t>
            </a:r>
            <a:r>
              <a:rPr lang="zh-CN" altLang="en-US" sz="1600" dirty="0"/>
              <a:t>向疯子</a:t>
            </a:r>
            <a:r>
              <a:rPr lang="en-US" altLang="zh-CN" sz="1600" dirty="0"/>
              <a:t>)</a:t>
            </a:r>
            <a:r>
              <a:rPr lang="zh-CN" altLang="en-US" sz="1600" dirty="0"/>
              <a:t>小子</a:t>
            </a:r>
            <a:r>
              <a:rPr lang="en-US" altLang="zh-CN" sz="1600" dirty="0"/>
              <a:t>，</a:t>
            </a:r>
            <a:r>
              <a:rPr lang="zh-CN" altLang="en-US" sz="1600" dirty="0"/>
              <a:t>你过来</a:t>
            </a:r>
            <a:r>
              <a:rPr lang="en-US" altLang="zh-CN" sz="1600" dirty="0"/>
              <a:t>!</a:t>
            </a:r>
            <a:endParaRPr lang="en-US" altLang="zh-CN" sz="1600" dirty="0"/>
          </a:p>
          <a:p>
            <a:pPr fontAlgn="auto">
              <a:lnSpc>
                <a:spcPts val="2500"/>
              </a:lnSpc>
              <a:spcBef>
                <a:spcPts val="0"/>
              </a:spcBef>
              <a:spcAft>
                <a:spcPts val="0"/>
              </a:spcAft>
            </a:pPr>
            <a:r>
              <a:rPr lang="en-US" altLang="zh-CN" sz="1600" dirty="0">
                <a:sym typeface="+mn-ea"/>
              </a:rPr>
              <a:t>   </a:t>
            </a:r>
            <a:r>
              <a:rPr lang="en-US" altLang="zh-CN" sz="1600" dirty="0"/>
              <a:t>…………</a:t>
            </a:r>
            <a:endParaRPr lang="en-US" altLang="zh-CN" sz="1600" dirty="0"/>
          </a:p>
          <a:p>
            <a:pPr fontAlgn="auto">
              <a:lnSpc>
                <a:spcPts val="2500"/>
              </a:lnSpc>
              <a:spcBef>
                <a:spcPts val="0"/>
              </a:spcBef>
              <a:spcAft>
                <a:spcPts val="0"/>
              </a:spcAft>
            </a:pPr>
            <a:r>
              <a:rPr lang="en-US" altLang="zh-CN" sz="1600" dirty="0">
                <a:sym typeface="+mn-ea"/>
              </a:rPr>
              <a:t>   </a:t>
            </a:r>
            <a:r>
              <a:rPr lang="zh-CN" altLang="en-US" sz="1600" dirty="0"/>
              <a:t>四嫂　他疯疯癫癫的</a:t>
            </a:r>
            <a:r>
              <a:rPr lang="en-US" altLang="zh-CN" sz="1600" dirty="0"/>
              <a:t>，</a:t>
            </a:r>
            <a:r>
              <a:rPr lang="zh-CN" altLang="en-US" sz="1600" dirty="0"/>
              <a:t>你有话跟我说好啦。</a:t>
            </a:r>
            <a:endParaRPr lang="zh-CN" altLang="en-US" sz="1600" dirty="0"/>
          </a:p>
          <a:p>
            <a:pPr fontAlgn="auto">
              <a:lnSpc>
                <a:spcPts val="2500"/>
              </a:lnSpc>
              <a:spcBef>
                <a:spcPts val="0"/>
              </a:spcBef>
              <a:spcAft>
                <a:spcPts val="0"/>
              </a:spcAft>
            </a:pPr>
            <a:r>
              <a:rPr lang="en-US" altLang="zh-CN" sz="1600" dirty="0">
                <a:sym typeface="+mn-ea"/>
              </a:rPr>
              <a:t>   </a:t>
            </a:r>
            <a:r>
              <a:rPr lang="zh-CN" altLang="en-US" sz="1600" dirty="0"/>
              <a:t>狗子　</a:t>
            </a:r>
            <a:r>
              <a:rPr lang="en-US" altLang="zh-CN" sz="1600" dirty="0"/>
              <a:t>(</a:t>
            </a:r>
            <a:r>
              <a:rPr lang="zh-CN" altLang="en-US" sz="1600" dirty="0"/>
              <a:t>向四嫂</a:t>
            </a:r>
            <a:r>
              <a:rPr lang="en-US" altLang="zh-CN" sz="1600" dirty="0"/>
              <a:t>)</a:t>
            </a:r>
            <a:r>
              <a:rPr lang="zh-CN" altLang="en-US" sz="1600" dirty="0"/>
              <a:t>你再多嘴</a:t>
            </a:r>
            <a:r>
              <a:rPr lang="en-US" altLang="zh-CN" sz="1600" dirty="0"/>
              <a:t>，</a:t>
            </a:r>
            <a:r>
              <a:rPr lang="zh-CN" altLang="en-US" sz="1600" dirty="0"/>
              <a:t>我可揍扁了你</a:t>
            </a:r>
            <a:r>
              <a:rPr lang="en-US" altLang="zh-CN" sz="1600" dirty="0"/>
              <a:t>!</a:t>
            </a:r>
            <a:endParaRPr lang="en-US" altLang="zh-CN" sz="1600" dirty="0"/>
          </a:p>
          <a:p>
            <a:pPr fontAlgn="auto">
              <a:lnSpc>
                <a:spcPts val="2500"/>
              </a:lnSpc>
              <a:spcBef>
                <a:spcPts val="0"/>
              </a:spcBef>
              <a:spcAft>
                <a:spcPts val="0"/>
              </a:spcAft>
            </a:pPr>
            <a:r>
              <a:rPr lang="en-US" altLang="zh-CN" sz="1600" dirty="0">
                <a:sym typeface="+mn-ea"/>
              </a:rPr>
              <a:t>   </a:t>
            </a:r>
            <a:r>
              <a:rPr lang="zh-CN" altLang="en-US" sz="1600" dirty="0"/>
              <a:t>疯子　</a:t>
            </a:r>
            <a:r>
              <a:rPr lang="en-US" altLang="zh-CN" sz="1600" dirty="0"/>
              <a:t>(</a:t>
            </a:r>
            <a:r>
              <a:rPr lang="zh-CN" altLang="en-US" sz="1600" dirty="0"/>
              <a:t>为了给四嫂解除威胁</a:t>
            </a:r>
            <a:r>
              <a:rPr lang="en-US" altLang="zh-CN" sz="1600" dirty="0"/>
              <a:t>，</a:t>
            </a:r>
            <a:r>
              <a:rPr lang="zh-CN" altLang="en-US" sz="1600" dirty="0"/>
              <a:t>自动地走过来</a:t>
            </a:r>
            <a:r>
              <a:rPr lang="en-US" altLang="zh-CN" sz="1600" dirty="0"/>
              <a:t>)</a:t>
            </a:r>
            <a:r>
              <a:rPr lang="zh-CN" altLang="en-US" sz="1600" dirty="0"/>
              <a:t>我姓程</a:t>
            </a:r>
            <a:r>
              <a:rPr lang="en-US" altLang="zh-CN" sz="1600" dirty="0"/>
              <a:t>，</a:t>
            </a:r>
            <a:r>
              <a:rPr lang="zh-CN" altLang="en-US" sz="1600" dirty="0"/>
              <a:t>您哪</a:t>
            </a:r>
            <a:r>
              <a:rPr lang="en-US" altLang="zh-CN" sz="1600" dirty="0"/>
              <a:t>，</a:t>
            </a:r>
            <a:r>
              <a:rPr lang="zh-CN" altLang="en-US" sz="1600" dirty="0"/>
              <a:t>有什么话您朝着我说吧</a:t>
            </a:r>
            <a:r>
              <a:rPr lang="en-US" altLang="zh-CN" sz="1600" dirty="0"/>
              <a:t>!</a:t>
            </a:r>
            <a:endParaRPr lang="en-US" altLang="zh-CN" sz="1600" dirty="0"/>
          </a:p>
          <a:p>
            <a:pPr fontAlgn="auto">
              <a:lnSpc>
                <a:spcPts val="2500"/>
              </a:lnSpc>
              <a:spcBef>
                <a:spcPts val="0"/>
              </a:spcBef>
              <a:spcAft>
                <a:spcPts val="0"/>
              </a:spcAft>
            </a:pPr>
            <a:r>
              <a:rPr lang="en-US" altLang="zh-CN" sz="1600" dirty="0">
                <a:sym typeface="+mn-ea"/>
              </a:rPr>
              <a:t>   </a:t>
            </a:r>
            <a:r>
              <a:rPr lang="zh-CN" altLang="en-US" sz="1600" dirty="0"/>
              <a:t>狗子　小子</a:t>
            </a:r>
            <a:r>
              <a:rPr lang="en-US" altLang="zh-CN" sz="1600" dirty="0"/>
              <a:t>，</a:t>
            </a:r>
            <a:r>
              <a:rPr lang="zh-CN" altLang="en-US" sz="1600" dirty="0"/>
              <a:t>你听着</a:t>
            </a:r>
            <a:r>
              <a:rPr lang="en-US" altLang="zh-CN" sz="1600" dirty="0"/>
              <a:t>，</a:t>
            </a:r>
            <a:r>
              <a:rPr lang="zh-CN" altLang="en-US" sz="1600" dirty="0"/>
              <a:t>我现在要替黑旋风大太爷管教管教你。不管是你</a:t>
            </a:r>
            <a:r>
              <a:rPr lang="en-US" altLang="zh-CN" sz="1600" dirty="0"/>
              <a:t>，</a:t>
            </a:r>
            <a:r>
              <a:rPr lang="zh-CN" altLang="en-US" sz="1600" dirty="0"/>
              <a:t>是你的女人</a:t>
            </a:r>
            <a:r>
              <a:rPr lang="en-US" altLang="zh-CN" sz="1600" dirty="0"/>
              <a:t>，</a:t>
            </a:r>
            <a:r>
              <a:rPr lang="zh-CN" altLang="en-US" sz="1600" dirty="0"/>
              <a:t>还是你的街坊四邻</a:t>
            </a:r>
            <a:r>
              <a:rPr lang="en-US" altLang="zh-CN" sz="1600" dirty="0"/>
              <a:t>，</a:t>
            </a:r>
            <a:r>
              <a:rPr lang="zh-CN" altLang="en-US" sz="1600" dirty="0"/>
              <a:t>都应当记住</a:t>
            </a:r>
            <a:r>
              <a:rPr lang="en-US" altLang="zh-CN" sz="1600" dirty="0"/>
              <a:t>:</a:t>
            </a:r>
            <a:r>
              <a:rPr lang="zh-CN" altLang="en-US" sz="1600" dirty="0"/>
              <a:t>你们上晓市做生意</a:t>
            </a:r>
            <a:r>
              <a:rPr lang="en-US" altLang="zh-CN" sz="1600" dirty="0"/>
              <a:t>，</a:t>
            </a:r>
            <a:r>
              <a:rPr lang="zh-CN" altLang="en-US" sz="1600" dirty="0"/>
              <a:t>要有黑旋风大太爷的人拿你们的东西</a:t>
            </a:r>
            <a:r>
              <a:rPr lang="en-US" altLang="zh-CN" sz="1600" dirty="0"/>
              <a:t>，</a:t>
            </a:r>
            <a:r>
              <a:rPr lang="zh-CN" altLang="en-US" sz="1600" dirty="0"/>
              <a:t>就是赏你们脸。今天</a:t>
            </a:r>
            <a:r>
              <a:rPr lang="en-US" altLang="zh-CN" sz="1600" dirty="0"/>
              <a:t>，</a:t>
            </a:r>
            <a:r>
              <a:rPr lang="zh-CN" altLang="en-US" sz="1600" dirty="0"/>
              <a:t>我姓冯的</a:t>
            </a:r>
            <a:r>
              <a:rPr lang="en-US" altLang="zh-CN" sz="1600" dirty="0"/>
              <a:t>，</a:t>
            </a:r>
            <a:r>
              <a:rPr lang="zh-CN" altLang="en-US" sz="1600" dirty="0"/>
              <a:t>冯狗子</a:t>
            </a:r>
            <a:r>
              <a:rPr lang="en-US" altLang="zh-CN" sz="1600" dirty="0"/>
              <a:t>，</a:t>
            </a:r>
            <a:r>
              <a:rPr lang="zh-CN" altLang="en-US" sz="1600" dirty="0"/>
              <a:t>赏给你女人脸</a:t>
            </a:r>
            <a:r>
              <a:rPr lang="en-US" altLang="zh-CN" sz="1600" dirty="0"/>
              <a:t>，</a:t>
            </a:r>
            <a:r>
              <a:rPr lang="zh-CN" altLang="en-US" sz="1600" dirty="0"/>
              <a:t>拿两包烟卷</a:t>
            </a:r>
            <a:r>
              <a:rPr lang="en-US" altLang="zh-CN" sz="1600" dirty="0"/>
              <a:t>，</a:t>
            </a:r>
            <a:r>
              <a:rPr lang="zh-CN" altLang="en-US" sz="1600" dirty="0"/>
              <a:t>她就喊巡警</a:t>
            </a:r>
            <a:r>
              <a:rPr lang="en-US" altLang="zh-CN" sz="1600" dirty="0"/>
              <a:t>，</a:t>
            </a:r>
            <a:r>
              <a:rPr lang="zh-CN" altLang="en-US" sz="1600" dirty="0"/>
              <a:t>不知死的鬼</a:t>
            </a:r>
            <a:r>
              <a:rPr lang="en-US" altLang="zh-CN" sz="1600" dirty="0"/>
              <a:t>!</a:t>
            </a:r>
            <a:r>
              <a:rPr lang="zh-CN" altLang="en-US" sz="1600" dirty="0"/>
              <a:t>我不跟她打交道</a:t>
            </a:r>
            <a:r>
              <a:rPr lang="en-US" altLang="zh-CN" sz="1600" dirty="0"/>
              <a:t>;</a:t>
            </a:r>
            <a:r>
              <a:rPr lang="zh-CN" altLang="en-US" sz="1600" dirty="0"/>
              <a:t>我来管教管教你</a:t>
            </a:r>
            <a:r>
              <a:rPr lang="en-US" altLang="zh-CN" sz="1600" dirty="0"/>
              <a:t>!</a:t>
            </a:r>
            <a:endParaRPr lang="en-US" altLang="zh-CN" sz="1600" dirty="0"/>
          </a:p>
          <a:p>
            <a:pPr fontAlgn="auto">
              <a:lnSpc>
                <a:spcPts val="2500"/>
              </a:lnSpc>
              <a:spcBef>
                <a:spcPts val="0"/>
              </a:spcBef>
              <a:spcAft>
                <a:spcPts val="0"/>
              </a:spcAft>
            </a:pPr>
            <a:r>
              <a:rPr lang="en-US" altLang="zh-CN" sz="1600" dirty="0">
                <a:sym typeface="+mn-ea"/>
              </a:rPr>
              <a:t>   </a:t>
            </a:r>
            <a:r>
              <a:rPr lang="zh-CN" altLang="en-US" sz="1600" dirty="0"/>
              <a:t>娘子　</a:t>
            </a:r>
            <a:r>
              <a:rPr lang="en-US" altLang="zh-CN" sz="1600" dirty="0"/>
              <a:t>(</a:t>
            </a:r>
            <a:r>
              <a:rPr lang="zh-CN" altLang="en-US" sz="1600" dirty="0"/>
              <a:t>挎着被狗子踢坏了的烟摊子</a:t>
            </a:r>
            <a:r>
              <a:rPr lang="en-US" altLang="zh-CN" sz="1600" dirty="0"/>
              <a:t>，</a:t>
            </a:r>
            <a:r>
              <a:rPr lang="zh-CN" altLang="en-US" sz="1600" dirty="0"/>
              <a:t>气愤</a:t>
            </a:r>
            <a:r>
              <a:rPr lang="en-US" altLang="zh-CN" sz="1600" dirty="0"/>
              <a:t>，</a:t>
            </a:r>
            <a:r>
              <a:rPr lang="zh-CN" altLang="en-US" sz="1600" dirty="0"/>
              <a:t>忍泪</a:t>
            </a:r>
            <a:r>
              <a:rPr lang="en-US" altLang="zh-CN" sz="1600" dirty="0"/>
              <a:t>，</a:t>
            </a:r>
            <a:r>
              <a:rPr lang="zh-CN" altLang="en-US" sz="1600" dirty="0"/>
              <a:t>低着头回来。刚到门口</a:t>
            </a:r>
            <a:r>
              <a:rPr lang="en-US" altLang="zh-CN" sz="1600" dirty="0"/>
              <a:t>，</a:t>
            </a:r>
            <a:r>
              <a:rPr lang="zh-CN" altLang="en-US" sz="1600" dirty="0"/>
              <a:t>看见狗子正发威</a:t>
            </a:r>
            <a:r>
              <a:rPr lang="en-US" altLang="zh-CN" sz="1600" dirty="0"/>
              <a:t>)</a:t>
            </a:r>
            <a:r>
              <a:rPr lang="zh-CN" altLang="en-US" sz="1600" dirty="0"/>
              <a:t>冯狗子</a:t>
            </a:r>
            <a:r>
              <a:rPr lang="en-US" altLang="zh-CN" sz="1600" dirty="0"/>
              <a:t>!</a:t>
            </a:r>
            <a:r>
              <a:rPr lang="zh-CN" altLang="en-US" sz="1600" dirty="0"/>
              <a:t>你可别赶尽杀绝呀</a:t>
            </a:r>
            <a:r>
              <a:rPr lang="en-US" altLang="zh-CN" sz="1600" dirty="0"/>
              <a:t>!</a:t>
            </a:r>
            <a:r>
              <a:rPr lang="zh-CN" altLang="en-US" sz="1600" dirty="0"/>
              <a:t>你硬抢硬夺</a:t>
            </a:r>
            <a:r>
              <a:rPr lang="en-US" altLang="zh-CN" sz="1600" dirty="0"/>
              <a:t>，</a:t>
            </a:r>
            <a:r>
              <a:rPr lang="zh-CN" altLang="en-US" sz="1600" dirty="0"/>
              <a:t>踢了我的摊子不算</a:t>
            </a:r>
            <a:r>
              <a:rPr lang="en-US" altLang="zh-CN" sz="1600" dirty="0"/>
              <a:t>，</a:t>
            </a:r>
            <a:r>
              <a:rPr lang="zh-CN" altLang="en-US" sz="1600" dirty="0"/>
              <a:t>还赶上门来欺负人</a:t>
            </a:r>
            <a:r>
              <a:rPr lang="en-US" altLang="zh-CN" sz="1600" dirty="0"/>
              <a:t>!</a:t>
            </a:r>
            <a:endParaRPr lang="en-US" altLang="zh-CN" sz="1600" dirty="0"/>
          </a:p>
          <a:p>
            <a:pPr fontAlgn="auto">
              <a:lnSpc>
                <a:spcPts val="2500"/>
              </a:lnSpc>
              <a:spcBef>
                <a:spcPts val="0"/>
              </a:spcBef>
              <a:spcAft>
                <a:spcPts val="0"/>
              </a:spcAft>
            </a:pPr>
            <a:r>
              <a:rPr lang="en-US" altLang="zh-CN" sz="1600" dirty="0">
                <a:sym typeface="+mn-ea"/>
              </a:rPr>
              <a:t>   </a:t>
            </a:r>
            <a:r>
              <a:rPr lang="en-US" altLang="zh-CN" sz="1600" dirty="0"/>
              <a:t>[</a:t>
            </a:r>
            <a:r>
              <a:rPr lang="zh-CN" altLang="en-US" sz="1600" dirty="0"/>
              <a:t>四嫂接过娘子的破摊子</a:t>
            </a:r>
            <a:r>
              <a:rPr lang="en-US" altLang="zh-CN" sz="1600" dirty="0"/>
              <a:t>，</a:t>
            </a:r>
            <a:r>
              <a:rPr lang="zh-CN" altLang="en-US" sz="1600" dirty="0"/>
              <a:t>娘子向狗子奔去。</a:t>
            </a:r>
            <a:r>
              <a:rPr lang="en-US" altLang="zh-CN" sz="1600" dirty="0"/>
              <a:t>]</a:t>
            </a:r>
            <a:endParaRPr lang="en-US" altLang="zh-CN" sz="1600" dirty="0"/>
          </a:p>
        </p:txBody>
      </p:sp>
      <p:grpSp>
        <p:nvGrpSpPr>
          <p:cNvPr id="21" name="组合 20"/>
          <p:cNvGrpSpPr/>
          <p:nvPr/>
        </p:nvGrpSpPr>
        <p:grpSpPr>
          <a:xfrm>
            <a:off x="335915" y="836930"/>
            <a:ext cx="3568065" cy="548005"/>
            <a:chOff x="1216" y="1555"/>
            <a:chExt cx="5619" cy="863"/>
          </a:xfrm>
        </p:grpSpPr>
        <p:sp>
          <p:nvSpPr>
            <p:cNvPr id="22" name="文本框 21"/>
            <p:cNvSpPr txBox="1"/>
            <p:nvPr>
              <p:custDataLst>
                <p:tags r:id="rId3"/>
              </p:custDataLst>
            </p:nvPr>
          </p:nvSpPr>
          <p:spPr>
            <a:xfrm>
              <a:off x="2182" y="1565"/>
              <a:ext cx="4653" cy="725"/>
            </a:xfrm>
            <a:prstGeom prst="rect">
              <a:avLst/>
            </a:prstGeom>
            <a:noFill/>
          </p:spPr>
          <p:txBody>
            <a:bodyPr wrap="square" rtlCol="0">
              <a:spAutoFit/>
            </a:bodyPr>
            <a:p>
              <a:r>
                <a:rPr lang="zh-CN" altLang="en-US" sz="2400">
                  <a:solidFill>
                    <a:srgbClr val="3D589F"/>
                  </a:solidFill>
                </a:rPr>
                <a:t>刷素养</a:t>
              </a:r>
              <a:endParaRPr lang="zh-CN" altLang="en-US" sz="2400">
                <a:solidFill>
                  <a:srgbClr val="3D589F"/>
                </a:solidFill>
              </a:endParaRPr>
            </a:p>
          </p:txBody>
        </p:sp>
        <p:pic>
          <p:nvPicPr>
            <p:cNvPr id="23" name="图片 22" descr="模板图标"/>
            <p:cNvPicPr>
              <a:picLocks noChangeAspect="1"/>
            </p:cNvPicPr>
            <p:nvPr>
              <p:custDataLst>
                <p:tags r:id="rId4"/>
              </p:custDataLst>
            </p:nvPr>
          </p:nvPicPr>
          <p:blipFill>
            <a:blip r:embed="rId5"/>
            <a:stretch>
              <a:fillRect/>
            </a:stretch>
          </p:blipFill>
          <p:spPr>
            <a:xfrm>
              <a:off x="1216" y="1555"/>
              <a:ext cx="869" cy="863"/>
            </a:xfrm>
            <a:prstGeom prst="rect">
              <a:avLst/>
            </a:prstGeom>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1"/>
          <a:stretch>
            <a:fillRect/>
          </a:stretch>
        </p:blipFill>
        <p:spPr>
          <a:xfrm>
            <a:off x="10144760" y="-78105"/>
            <a:ext cx="1695450" cy="906145"/>
          </a:xfrm>
          <a:prstGeom prst="rect">
            <a:avLst/>
          </a:prstGeom>
        </p:spPr>
      </p:pic>
      <p:sp>
        <p:nvSpPr>
          <p:cNvPr id="4" name="文本框 3"/>
          <p:cNvSpPr txBox="1"/>
          <p:nvPr>
            <p:custDataLst>
              <p:tags r:id="rId2"/>
            </p:custDataLst>
          </p:nvPr>
        </p:nvSpPr>
        <p:spPr>
          <a:xfrm>
            <a:off x="405765" y="1341120"/>
            <a:ext cx="10730230" cy="4258945"/>
          </a:xfrm>
          <a:prstGeom prst="rect">
            <a:avLst/>
          </a:prstGeom>
          <a:noFill/>
        </p:spPr>
        <p:txBody>
          <a:bodyPr wrap="square" rtlCol="0">
            <a:spAutoFit/>
          </a:bodyPr>
          <a:p>
            <a:pPr fontAlgn="auto">
              <a:lnSpc>
                <a:spcPts val="2500"/>
              </a:lnSpc>
              <a:spcBef>
                <a:spcPts val="0"/>
              </a:spcBef>
              <a:spcAft>
                <a:spcPts val="0"/>
              </a:spcAft>
            </a:pPr>
            <a:r>
              <a:rPr lang="en-US" altLang="zh-CN" sz="1600" dirty="0">
                <a:sym typeface="+mn-ea"/>
              </a:rPr>
              <a:t>   </a:t>
            </a:r>
            <a:r>
              <a:rPr lang="zh-CN" altLang="en-US" sz="1600" dirty="0"/>
              <a:t>狗子　</a:t>
            </a:r>
            <a:r>
              <a:rPr lang="en-US" altLang="zh-CN" sz="1600" dirty="0"/>
              <a:t>(</a:t>
            </a:r>
            <a:r>
              <a:rPr lang="zh-CN" altLang="en-US" sz="1600" dirty="0"/>
              <a:t>放开疯子</a:t>
            </a:r>
            <a:r>
              <a:rPr lang="en-US" altLang="zh-CN" sz="1600" dirty="0"/>
              <a:t>，</a:t>
            </a:r>
            <a:r>
              <a:rPr lang="zh-CN" altLang="en-US" sz="1600" dirty="0"/>
              <a:t>慢慢一步一步紧逼娘子</a:t>
            </a:r>
            <a:r>
              <a:rPr lang="en-US" altLang="zh-CN" sz="1600" dirty="0"/>
              <a:t>)</a:t>
            </a:r>
            <a:r>
              <a:rPr lang="zh-CN" altLang="en-US" sz="1600" dirty="0"/>
              <a:t>踢了你的摊子是好的</a:t>
            </a:r>
            <a:r>
              <a:rPr lang="en-US" altLang="zh-CN" sz="1600" dirty="0"/>
              <a:t>，</a:t>
            </a:r>
            <a:r>
              <a:rPr lang="zh-CN" altLang="en-US" sz="1600" dirty="0"/>
              <a:t>惹急了咱</a:t>
            </a:r>
            <a:r>
              <a:rPr lang="en-US" altLang="zh-CN" sz="1600" dirty="0"/>
              <a:t>，</a:t>
            </a:r>
            <a:r>
              <a:rPr lang="zh-CN" altLang="en-US" sz="1600" dirty="0"/>
              <a:t>教你出不去大门</a:t>
            </a:r>
            <a:r>
              <a:rPr lang="en-US" altLang="zh-CN" sz="1600" dirty="0"/>
              <a:t>!</a:t>
            </a:r>
            <a:endParaRPr lang="en-US" altLang="zh-CN" sz="1600" dirty="0"/>
          </a:p>
          <a:p>
            <a:pPr fontAlgn="auto">
              <a:lnSpc>
                <a:spcPts val="2500"/>
              </a:lnSpc>
              <a:spcBef>
                <a:spcPts val="0"/>
              </a:spcBef>
              <a:spcAft>
                <a:spcPts val="0"/>
              </a:spcAft>
            </a:pPr>
            <a:r>
              <a:rPr lang="en-US" altLang="zh-CN" sz="1600" dirty="0">
                <a:sym typeface="+mn-ea"/>
              </a:rPr>
              <a:t>   </a:t>
            </a:r>
            <a:r>
              <a:rPr lang="en-US" altLang="zh-CN" sz="1600" dirty="0"/>
              <a:t>…………</a:t>
            </a:r>
            <a:endParaRPr lang="en-US" altLang="zh-CN" sz="1600" dirty="0"/>
          </a:p>
          <a:p>
            <a:pPr fontAlgn="auto">
              <a:lnSpc>
                <a:spcPts val="2500"/>
              </a:lnSpc>
              <a:spcBef>
                <a:spcPts val="0"/>
              </a:spcBef>
              <a:spcAft>
                <a:spcPts val="0"/>
              </a:spcAft>
            </a:pPr>
            <a:r>
              <a:rPr lang="en-US" altLang="zh-CN" sz="1600" dirty="0">
                <a:sym typeface="+mn-ea"/>
              </a:rPr>
              <a:t>   </a:t>
            </a:r>
            <a:r>
              <a:rPr lang="zh-CN" altLang="en-US" sz="1600" dirty="0"/>
              <a:t>赵老　欺负到程疯子头上来</a:t>
            </a:r>
            <a:r>
              <a:rPr lang="en-US" altLang="zh-CN" sz="1600" dirty="0"/>
              <a:t>，</a:t>
            </a:r>
            <a:r>
              <a:rPr lang="zh-CN" altLang="en-US" sz="1600" dirty="0"/>
              <a:t>我受不了</a:t>
            </a:r>
            <a:r>
              <a:rPr lang="en-US" altLang="zh-CN" sz="1600" dirty="0"/>
              <a:t>!</a:t>
            </a:r>
            <a:r>
              <a:rPr lang="zh-CN" altLang="en-US" sz="1600" dirty="0"/>
              <a:t>我早就想斗斗他们</a:t>
            </a:r>
            <a:r>
              <a:rPr lang="en-US" altLang="zh-CN" sz="1600" dirty="0"/>
              <a:t>，</a:t>
            </a:r>
            <a:r>
              <a:rPr lang="zh-CN" altLang="en-US" sz="1600" dirty="0"/>
              <a:t>龙须沟不能老是他们的天下</a:t>
            </a:r>
            <a:r>
              <a:rPr lang="en-US" altLang="zh-CN" sz="1600" dirty="0"/>
              <a:t>!</a:t>
            </a:r>
            <a:endParaRPr lang="en-US" altLang="zh-CN" sz="1600" dirty="0"/>
          </a:p>
          <a:p>
            <a:pPr fontAlgn="auto">
              <a:lnSpc>
                <a:spcPts val="2500"/>
              </a:lnSpc>
              <a:spcBef>
                <a:spcPts val="0"/>
              </a:spcBef>
              <a:spcAft>
                <a:spcPts val="0"/>
              </a:spcAft>
            </a:pPr>
            <a:r>
              <a:rPr lang="en-US" altLang="zh-CN" sz="1600" dirty="0">
                <a:sym typeface="+mn-ea"/>
              </a:rPr>
              <a:t>   </a:t>
            </a:r>
            <a:r>
              <a:rPr lang="zh-CN" altLang="en-US" sz="1600" dirty="0"/>
              <a:t>大妈　娘子</a:t>
            </a:r>
            <a:r>
              <a:rPr lang="en-US" altLang="zh-CN" sz="1600" dirty="0"/>
              <a:t>，</a:t>
            </a:r>
            <a:r>
              <a:rPr lang="zh-CN" altLang="en-US" sz="1600" dirty="0"/>
              <a:t>给疯子擦擦血</a:t>
            </a:r>
            <a:r>
              <a:rPr lang="en-US" altLang="zh-CN" sz="1600" dirty="0"/>
              <a:t>，</a:t>
            </a:r>
            <a:r>
              <a:rPr lang="zh-CN" altLang="en-US" sz="1600" dirty="0"/>
              <a:t>换件衣裳</a:t>
            </a:r>
            <a:r>
              <a:rPr lang="en-US" altLang="zh-CN" sz="1600" dirty="0"/>
              <a:t>!</a:t>
            </a:r>
            <a:endParaRPr lang="en-US" altLang="zh-CN" sz="1600" dirty="0"/>
          </a:p>
          <a:p>
            <a:pPr fontAlgn="auto">
              <a:lnSpc>
                <a:spcPts val="2500"/>
              </a:lnSpc>
              <a:spcBef>
                <a:spcPts val="0"/>
              </a:spcBef>
              <a:spcAft>
                <a:spcPts val="0"/>
              </a:spcAft>
            </a:pPr>
            <a:r>
              <a:rPr lang="en-US" altLang="zh-CN" sz="1600" dirty="0">
                <a:sym typeface="+mn-ea"/>
              </a:rPr>
              <a:t>   </a:t>
            </a:r>
            <a:r>
              <a:rPr lang="en-US" altLang="zh-CN" sz="1600" dirty="0"/>
              <a:t>…………</a:t>
            </a:r>
            <a:endParaRPr lang="en-US" altLang="zh-CN" sz="1600" dirty="0"/>
          </a:p>
          <a:p>
            <a:pPr fontAlgn="auto">
              <a:lnSpc>
                <a:spcPts val="2500"/>
              </a:lnSpc>
              <a:spcBef>
                <a:spcPts val="0"/>
              </a:spcBef>
              <a:spcAft>
                <a:spcPts val="0"/>
              </a:spcAft>
            </a:pPr>
            <a:r>
              <a:rPr lang="en-US" altLang="zh-CN" sz="1600" dirty="0">
                <a:sym typeface="+mn-ea"/>
              </a:rPr>
              <a:t>   </a:t>
            </a:r>
            <a:r>
              <a:rPr lang="zh-CN" altLang="en-US" sz="1600" dirty="0"/>
              <a:t>疯子　</a:t>
            </a:r>
            <a:r>
              <a:rPr lang="en-US" altLang="zh-CN" sz="1600" dirty="0"/>
              <a:t>(</a:t>
            </a:r>
            <a:r>
              <a:rPr lang="zh-CN" altLang="en-US" sz="1600" dirty="0"/>
              <a:t>悲声地</a:t>
            </a:r>
            <a:r>
              <a:rPr lang="en-US" altLang="zh-CN" sz="1600" dirty="0"/>
              <a:t>)</a:t>
            </a:r>
            <a:r>
              <a:rPr lang="zh-CN" altLang="en-US" sz="1600" dirty="0"/>
              <a:t>王大妈</a:t>
            </a:r>
            <a:r>
              <a:rPr lang="en-US" altLang="zh-CN" sz="1600" dirty="0"/>
              <a:t>，</a:t>
            </a:r>
            <a:r>
              <a:rPr lang="zh-CN" altLang="en-US" sz="1600" dirty="0"/>
              <a:t>丁四嫂</a:t>
            </a:r>
            <a:r>
              <a:rPr lang="en-US" altLang="zh-CN" sz="1600" dirty="0"/>
              <a:t>，</a:t>
            </a:r>
            <a:r>
              <a:rPr lang="zh-CN" altLang="en-US" sz="1600" dirty="0"/>
              <a:t>说来说去都是我不好</a:t>
            </a:r>
            <a:r>
              <a:rPr lang="en-US" altLang="zh-CN" sz="1600" dirty="0"/>
              <a:t>!(</a:t>
            </a:r>
            <a:r>
              <a:rPr lang="zh-CN" altLang="en-US" sz="1600" dirty="0"/>
              <a:t>颓丧地坐下</a:t>
            </a:r>
            <a:r>
              <a:rPr lang="en-US" altLang="zh-CN" sz="1600" dirty="0"/>
              <a:t>)</a:t>
            </a:r>
            <a:r>
              <a:rPr lang="zh-CN" altLang="en-US" sz="1600" dirty="0"/>
              <a:t>想当初</a:t>
            </a:r>
            <a:r>
              <a:rPr lang="en-US" altLang="zh-CN" sz="1600" dirty="0"/>
              <a:t>，</a:t>
            </a:r>
            <a:r>
              <a:rPr lang="zh-CN" altLang="en-US" sz="1600" dirty="0"/>
              <a:t>我在城里头作艺</a:t>
            </a:r>
            <a:r>
              <a:rPr lang="en-US" altLang="zh-CN" sz="1600" dirty="0"/>
              <a:t>，</a:t>
            </a:r>
            <a:r>
              <a:rPr lang="zh-CN" altLang="en-US" sz="1600" dirty="0"/>
              <a:t>不肯低三下四地侍候有势力的人</a:t>
            </a:r>
            <a:r>
              <a:rPr lang="en-US" altLang="zh-CN" sz="1600" dirty="0"/>
              <a:t>，</a:t>
            </a:r>
            <a:r>
              <a:rPr lang="zh-CN" altLang="en-US" sz="1600" dirty="0"/>
              <a:t>教人家打了一顿</a:t>
            </a:r>
            <a:r>
              <a:rPr lang="en-US" altLang="zh-CN" sz="1600" dirty="0"/>
              <a:t>，</a:t>
            </a:r>
            <a:r>
              <a:rPr lang="zh-CN" altLang="en-US" sz="1600" dirty="0"/>
              <a:t>不能再在城里登台。我到天桥来下地</a:t>
            </a:r>
            <a:r>
              <a:rPr lang="en-US" altLang="zh-CN" sz="1600" dirty="0"/>
              <a:t>，</a:t>
            </a:r>
            <a:r>
              <a:rPr lang="zh-CN" altLang="en-US" sz="1600" dirty="0"/>
              <a:t>不肯给胳臂钱</a:t>
            </a:r>
            <a:r>
              <a:rPr lang="en-US" altLang="zh-CN" sz="1600" dirty="0"/>
              <a:t>，</a:t>
            </a:r>
            <a:r>
              <a:rPr lang="zh-CN" altLang="en-US" sz="1600" dirty="0"/>
              <a:t>又教恶霸打个半死</a:t>
            </a:r>
            <a:r>
              <a:rPr lang="en-US" altLang="zh-CN" sz="1600" dirty="0"/>
              <a:t>，</a:t>
            </a:r>
            <a:r>
              <a:rPr lang="zh-CN" altLang="en-US" sz="1600" dirty="0"/>
              <a:t>把我扔在天坛根。我缓醒过来</a:t>
            </a:r>
            <a:r>
              <a:rPr lang="en-US" altLang="zh-CN" sz="1600" dirty="0"/>
              <a:t>，</a:t>
            </a:r>
            <a:r>
              <a:rPr lang="zh-CN" altLang="en-US" sz="1600" dirty="0"/>
              <a:t>就没离开这龙须沟</a:t>
            </a:r>
            <a:r>
              <a:rPr lang="en-US" altLang="zh-CN" sz="1600" dirty="0"/>
              <a:t>!</a:t>
            </a:r>
            <a:endParaRPr lang="en-US" altLang="zh-CN" sz="1600" dirty="0"/>
          </a:p>
          <a:p>
            <a:pPr fontAlgn="auto">
              <a:lnSpc>
                <a:spcPts val="2500"/>
              </a:lnSpc>
              <a:spcBef>
                <a:spcPts val="0"/>
              </a:spcBef>
              <a:spcAft>
                <a:spcPts val="0"/>
              </a:spcAft>
            </a:pPr>
            <a:r>
              <a:rPr lang="en-US" altLang="zh-CN" sz="1600" dirty="0">
                <a:sym typeface="+mn-ea"/>
              </a:rPr>
              <a:t>   </a:t>
            </a:r>
            <a:r>
              <a:rPr lang="zh-CN" altLang="en-US" sz="1600" dirty="0"/>
              <a:t>娘子　别紧自伤心啦</a:t>
            </a:r>
            <a:r>
              <a:rPr lang="en-US" altLang="zh-CN" sz="1600" dirty="0"/>
              <a:t>!</a:t>
            </a:r>
            <a:endParaRPr lang="en-US" altLang="zh-CN" sz="1600" dirty="0"/>
          </a:p>
          <a:p>
            <a:pPr fontAlgn="auto">
              <a:lnSpc>
                <a:spcPts val="2500"/>
              </a:lnSpc>
              <a:spcBef>
                <a:spcPts val="0"/>
              </a:spcBef>
              <a:spcAft>
                <a:spcPts val="0"/>
              </a:spcAft>
            </a:pPr>
            <a:r>
              <a:rPr lang="en-US" altLang="zh-CN" sz="1600" dirty="0">
                <a:sym typeface="+mn-ea"/>
              </a:rPr>
              <a:t>   </a:t>
            </a:r>
            <a:r>
              <a:rPr lang="zh-CN" altLang="en-US" sz="1600" dirty="0"/>
              <a:t>二春　让他说说</a:t>
            </a:r>
            <a:r>
              <a:rPr lang="en-US" altLang="zh-CN" sz="1600" dirty="0"/>
              <a:t>，</a:t>
            </a:r>
            <a:r>
              <a:rPr lang="zh-CN" altLang="en-US" sz="1600" dirty="0"/>
              <a:t>心里好痛快点呀</a:t>
            </a:r>
            <a:r>
              <a:rPr lang="en-US" altLang="zh-CN" sz="1600" dirty="0"/>
              <a:t>!</a:t>
            </a:r>
            <a:endParaRPr lang="en-US" altLang="zh-CN" sz="1600" dirty="0"/>
          </a:p>
          <a:p>
            <a:pPr fontAlgn="auto">
              <a:lnSpc>
                <a:spcPts val="2500"/>
              </a:lnSpc>
              <a:spcBef>
                <a:spcPts val="0"/>
              </a:spcBef>
              <a:spcAft>
                <a:spcPts val="0"/>
              </a:spcAft>
            </a:pPr>
            <a:r>
              <a:rPr lang="en-US" altLang="zh-CN" sz="1600" dirty="0">
                <a:sym typeface="+mn-ea"/>
              </a:rPr>
              <a:t>   </a:t>
            </a:r>
            <a:r>
              <a:rPr lang="zh-CN" altLang="en-US" sz="1600" dirty="0"/>
              <a:t>疯子　</a:t>
            </a:r>
            <a:r>
              <a:rPr lang="en-US" altLang="zh-CN" sz="1600" dirty="0"/>
              <a:t>	</a:t>
            </a:r>
            <a:r>
              <a:rPr lang="zh-CN" altLang="en-US" sz="1600" dirty="0"/>
              <a:t>好人要是没力气啊</a:t>
            </a:r>
            <a:r>
              <a:rPr lang="en-US" altLang="zh-CN" sz="1600" dirty="0"/>
              <a:t>，</a:t>
            </a:r>
            <a:r>
              <a:rPr lang="zh-CN" altLang="en-US" sz="1600" dirty="0"/>
              <a:t>就成了受气包儿</a:t>
            </a:r>
            <a:r>
              <a:rPr lang="en-US" altLang="zh-CN" sz="1600" dirty="0"/>
              <a:t>!</a:t>
            </a:r>
            <a:r>
              <a:rPr lang="zh-CN" altLang="en-US" sz="1600" dirty="0"/>
              <a:t>我没力气</a:t>
            </a:r>
            <a:r>
              <a:rPr lang="en-US" altLang="zh-CN" sz="1600" dirty="0"/>
              <a:t>，</a:t>
            </a:r>
            <a:r>
              <a:rPr lang="zh-CN" altLang="en-US" sz="1600" dirty="0"/>
              <a:t>做小工子活</a:t>
            </a:r>
            <a:r>
              <a:rPr lang="en-US" altLang="zh-CN" sz="1600" dirty="0"/>
              <a:t>，</a:t>
            </a:r>
            <a:r>
              <a:rPr lang="zh-CN" altLang="en-US" sz="1600" dirty="0"/>
              <a:t>不行</a:t>
            </a:r>
            <a:r>
              <a:rPr lang="en-US" altLang="zh-CN" sz="1600" dirty="0"/>
              <a:t>;</a:t>
            </a:r>
            <a:r>
              <a:rPr lang="zh-CN" altLang="en-US" sz="1600" dirty="0"/>
              <a:t>我只是个半疯子</a:t>
            </a:r>
            <a:r>
              <a:rPr lang="en-US" altLang="zh-CN" sz="1600" dirty="0"/>
              <a:t>!(</a:t>
            </a:r>
            <a:r>
              <a:rPr lang="zh-CN" altLang="en-US" sz="1600" dirty="0"/>
              <a:t>要犯疯病</a:t>
            </a:r>
            <a:r>
              <a:rPr lang="en-US" altLang="zh-CN" sz="1600" dirty="0"/>
              <a:t>)</a:t>
            </a:r>
            <a:r>
              <a:rPr lang="zh-CN" altLang="en-US" sz="1600" dirty="0"/>
              <a:t>对</a:t>
            </a:r>
            <a:r>
              <a:rPr lang="en-US" altLang="zh-CN" sz="1600" dirty="0"/>
              <a:t>，</a:t>
            </a:r>
            <a:r>
              <a:rPr lang="zh-CN" altLang="en-US" sz="1600" dirty="0"/>
              <a:t>我走</a:t>
            </a:r>
            <a:r>
              <a:rPr lang="en-US" altLang="zh-CN" sz="1600" dirty="0"/>
              <a:t>!</a:t>
            </a:r>
            <a:r>
              <a:rPr lang="zh-CN" altLang="en-US" sz="1600" dirty="0"/>
              <a:t>走</a:t>
            </a:r>
            <a:r>
              <a:rPr lang="en-US" altLang="zh-CN" sz="1600" dirty="0"/>
              <a:t>!</a:t>
            </a:r>
            <a:r>
              <a:rPr lang="zh-CN" altLang="en-US" sz="1600" dirty="0"/>
              <a:t>打不过他们</a:t>
            </a:r>
            <a:r>
              <a:rPr lang="en-US" altLang="zh-CN" sz="1600" dirty="0"/>
              <a:t>，</a:t>
            </a:r>
            <a:r>
              <a:rPr lang="zh-CN" altLang="en-US" sz="1600" dirty="0"/>
              <a:t>我会躲</a:t>
            </a:r>
            <a:r>
              <a:rPr lang="en-US" altLang="zh-CN" sz="1600" dirty="0"/>
              <a:t>!</a:t>
            </a:r>
            <a:endParaRPr lang="en-US" altLang="zh-CN" sz="1600" dirty="0"/>
          </a:p>
          <a:p>
            <a:pPr fontAlgn="auto">
              <a:lnSpc>
                <a:spcPts val="2500"/>
              </a:lnSpc>
              <a:spcBef>
                <a:spcPts val="0"/>
              </a:spcBef>
              <a:spcAft>
                <a:spcPts val="0"/>
              </a:spcAft>
            </a:pPr>
            <a:r>
              <a:rPr lang="en-US" altLang="zh-CN" sz="1600" dirty="0"/>
              <a:t>…………</a:t>
            </a:r>
            <a:endParaRPr lang="en-US" altLang="zh-CN" sz="1600" dirty="0"/>
          </a:p>
        </p:txBody>
      </p:sp>
      <p:grpSp>
        <p:nvGrpSpPr>
          <p:cNvPr id="21" name="组合 20"/>
          <p:cNvGrpSpPr/>
          <p:nvPr/>
        </p:nvGrpSpPr>
        <p:grpSpPr>
          <a:xfrm>
            <a:off x="335915" y="836930"/>
            <a:ext cx="3568065" cy="548005"/>
            <a:chOff x="1216" y="1555"/>
            <a:chExt cx="5619" cy="863"/>
          </a:xfrm>
        </p:grpSpPr>
        <p:sp>
          <p:nvSpPr>
            <p:cNvPr id="22" name="文本框 21"/>
            <p:cNvSpPr txBox="1"/>
            <p:nvPr>
              <p:custDataLst>
                <p:tags r:id="rId3"/>
              </p:custDataLst>
            </p:nvPr>
          </p:nvSpPr>
          <p:spPr>
            <a:xfrm>
              <a:off x="2182" y="1565"/>
              <a:ext cx="4653" cy="725"/>
            </a:xfrm>
            <a:prstGeom prst="rect">
              <a:avLst/>
            </a:prstGeom>
            <a:noFill/>
          </p:spPr>
          <p:txBody>
            <a:bodyPr wrap="square" rtlCol="0">
              <a:spAutoFit/>
            </a:bodyPr>
            <a:p>
              <a:r>
                <a:rPr lang="zh-CN" altLang="en-US" sz="2400">
                  <a:solidFill>
                    <a:srgbClr val="3D589F"/>
                  </a:solidFill>
                </a:rPr>
                <a:t>刷素养</a:t>
              </a:r>
              <a:endParaRPr lang="zh-CN" altLang="en-US" sz="2400">
                <a:solidFill>
                  <a:srgbClr val="3D589F"/>
                </a:solidFill>
              </a:endParaRPr>
            </a:p>
          </p:txBody>
        </p:sp>
        <p:pic>
          <p:nvPicPr>
            <p:cNvPr id="23" name="图片 22" descr="模板图标"/>
            <p:cNvPicPr>
              <a:picLocks noChangeAspect="1"/>
            </p:cNvPicPr>
            <p:nvPr>
              <p:custDataLst>
                <p:tags r:id="rId4"/>
              </p:custDataLst>
            </p:nvPr>
          </p:nvPicPr>
          <p:blipFill>
            <a:blip r:embed="rId5"/>
            <a:stretch>
              <a:fillRect/>
            </a:stretch>
          </p:blipFill>
          <p:spPr>
            <a:xfrm>
              <a:off x="1216" y="1555"/>
              <a:ext cx="869" cy="863"/>
            </a:xfrm>
            <a:prstGeom prst="rect">
              <a:avLst/>
            </a:prstGeom>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1"/>
          <a:stretch>
            <a:fillRect/>
          </a:stretch>
        </p:blipFill>
        <p:spPr>
          <a:xfrm>
            <a:off x="10144760" y="-78105"/>
            <a:ext cx="1695450" cy="906145"/>
          </a:xfrm>
          <a:prstGeom prst="rect">
            <a:avLst/>
          </a:prstGeom>
        </p:spPr>
      </p:pic>
      <p:sp>
        <p:nvSpPr>
          <p:cNvPr id="4" name="文本框 3"/>
          <p:cNvSpPr txBox="1"/>
          <p:nvPr>
            <p:custDataLst>
              <p:tags r:id="rId2"/>
            </p:custDataLst>
          </p:nvPr>
        </p:nvSpPr>
        <p:spPr>
          <a:xfrm>
            <a:off x="405765" y="1341120"/>
            <a:ext cx="10730230" cy="5541645"/>
          </a:xfrm>
          <a:prstGeom prst="rect">
            <a:avLst/>
          </a:prstGeom>
          <a:noFill/>
        </p:spPr>
        <p:txBody>
          <a:bodyPr wrap="square" rtlCol="0">
            <a:spAutoFit/>
          </a:bodyPr>
          <a:p>
            <a:pPr algn="ctr" fontAlgn="auto">
              <a:lnSpc>
                <a:spcPts val="2500"/>
              </a:lnSpc>
              <a:spcBef>
                <a:spcPts val="0"/>
              </a:spcBef>
              <a:spcAft>
                <a:spcPts val="0"/>
              </a:spcAft>
            </a:pPr>
            <a:r>
              <a:rPr lang="zh-CN" altLang="en-US" sz="1600" dirty="0"/>
              <a:t>第三幕</a:t>
            </a:r>
            <a:endParaRPr lang="zh-CN" altLang="en-US" sz="1600" dirty="0"/>
          </a:p>
          <a:p>
            <a:pPr algn="ctr" fontAlgn="auto">
              <a:lnSpc>
                <a:spcPts val="2500"/>
              </a:lnSpc>
              <a:spcBef>
                <a:spcPts val="0"/>
              </a:spcBef>
              <a:spcAft>
                <a:spcPts val="0"/>
              </a:spcAft>
            </a:pPr>
            <a:r>
              <a:rPr lang="zh-CN" altLang="en-US" sz="1600" dirty="0"/>
              <a:t>第二场</a:t>
            </a:r>
            <a:endParaRPr lang="zh-CN" altLang="en-US" sz="1600" dirty="0"/>
          </a:p>
          <a:p>
            <a:pPr fontAlgn="auto">
              <a:lnSpc>
                <a:spcPts val="2500"/>
              </a:lnSpc>
              <a:spcBef>
                <a:spcPts val="0"/>
              </a:spcBef>
              <a:spcAft>
                <a:spcPts val="0"/>
              </a:spcAft>
            </a:pPr>
            <a:r>
              <a:rPr lang="en-US" altLang="zh-CN" sz="1600" dirty="0">
                <a:sym typeface="+mn-ea"/>
              </a:rPr>
              <a:t>   </a:t>
            </a:r>
            <a:r>
              <a:rPr lang="zh-CN" altLang="en-US" sz="1600" dirty="0"/>
              <a:t>时间　一九五〇年夏末。龙须沟的新沟落成</a:t>
            </a:r>
            <a:r>
              <a:rPr lang="en-US" altLang="zh-CN" sz="1600" dirty="0"/>
              <a:t>，</a:t>
            </a:r>
            <a:r>
              <a:rPr lang="zh-CN" altLang="en-US" sz="1600" dirty="0"/>
              <a:t>修了马路。</a:t>
            </a:r>
            <a:endParaRPr lang="zh-CN" altLang="en-US" sz="1600" dirty="0"/>
          </a:p>
          <a:p>
            <a:pPr fontAlgn="auto">
              <a:lnSpc>
                <a:spcPts val="2500"/>
              </a:lnSpc>
              <a:spcBef>
                <a:spcPts val="0"/>
              </a:spcBef>
              <a:spcAft>
                <a:spcPts val="0"/>
              </a:spcAft>
            </a:pPr>
            <a:r>
              <a:rPr lang="en-US" altLang="zh-CN" sz="1600" dirty="0">
                <a:sym typeface="+mn-ea"/>
              </a:rPr>
              <a:t>   </a:t>
            </a:r>
            <a:r>
              <a:rPr lang="zh-CN" altLang="en-US" sz="1600" dirty="0"/>
              <a:t>地点　同第一幕小杂院。</a:t>
            </a:r>
            <a:endParaRPr lang="zh-CN" altLang="en-US" sz="1600" dirty="0"/>
          </a:p>
          <a:p>
            <a:pPr fontAlgn="auto">
              <a:lnSpc>
                <a:spcPts val="2500"/>
              </a:lnSpc>
              <a:spcBef>
                <a:spcPts val="0"/>
              </a:spcBef>
              <a:spcAft>
                <a:spcPts val="0"/>
              </a:spcAft>
            </a:pPr>
            <a:r>
              <a:rPr lang="en-US" altLang="zh-CN" sz="1600" dirty="0">
                <a:sym typeface="+mn-ea"/>
              </a:rPr>
              <a:t>   </a:t>
            </a:r>
            <a:r>
              <a:rPr lang="zh-CN" altLang="en-US" sz="1600" dirty="0"/>
              <a:t>布景　杂院已经十分清洁</a:t>
            </a:r>
            <a:r>
              <a:rPr lang="en-US" altLang="zh-CN" sz="1600" dirty="0"/>
              <a:t>，</a:t>
            </a:r>
            <a:r>
              <a:rPr lang="zh-CN" altLang="en-US" sz="1600" dirty="0"/>
              <a:t>破墙修补好了</a:t>
            </a:r>
            <a:r>
              <a:rPr lang="en-US" altLang="zh-CN" sz="1600" dirty="0"/>
              <a:t>，</a:t>
            </a:r>
            <a:r>
              <a:rPr lang="zh-CN" altLang="en-US" sz="1600" dirty="0"/>
              <a:t>垃圾清除净尽了</a:t>
            </a:r>
            <a:r>
              <a:rPr lang="en-US" altLang="zh-CN" sz="1600" dirty="0"/>
              <a:t>，</a:t>
            </a:r>
            <a:r>
              <a:rPr lang="zh-CN" altLang="en-US" sz="1600" dirty="0"/>
              <a:t>花架子上爬满了红的紫的牵牛花。赵老的门前</a:t>
            </a:r>
            <a:r>
              <a:rPr lang="en-US" altLang="zh-CN" sz="1600" dirty="0"/>
              <a:t>，</a:t>
            </a:r>
            <a:r>
              <a:rPr lang="zh-CN" altLang="en-US" sz="1600" dirty="0"/>
              <a:t>水缸上</a:t>
            </a:r>
            <a:r>
              <a:rPr lang="en-US" altLang="zh-CN" sz="1600" dirty="0"/>
              <a:t>，</a:t>
            </a:r>
            <a:r>
              <a:rPr lang="zh-CN" altLang="en-US" sz="1600" dirty="0"/>
              <a:t>摆着鲜花。丁四的窗下也添了一口新缸。满院子被阳光照耀着。</a:t>
            </a:r>
            <a:endParaRPr lang="zh-CN" altLang="en-US" sz="1600" dirty="0"/>
          </a:p>
          <a:p>
            <a:pPr fontAlgn="auto">
              <a:lnSpc>
                <a:spcPts val="2500"/>
              </a:lnSpc>
              <a:spcBef>
                <a:spcPts val="0"/>
              </a:spcBef>
              <a:spcAft>
                <a:spcPts val="0"/>
              </a:spcAft>
            </a:pPr>
            <a:r>
              <a:rPr lang="en-US" altLang="zh-CN" sz="1600" dirty="0">
                <a:sym typeface="+mn-ea"/>
              </a:rPr>
              <a:t>   </a:t>
            </a:r>
            <a:r>
              <a:rPr lang="en-US" altLang="zh-CN" sz="1600" dirty="0"/>
              <a:t>…………</a:t>
            </a:r>
            <a:endParaRPr lang="en-US" altLang="zh-CN" sz="1600" dirty="0"/>
          </a:p>
          <a:p>
            <a:pPr fontAlgn="auto">
              <a:lnSpc>
                <a:spcPts val="2500"/>
              </a:lnSpc>
              <a:spcBef>
                <a:spcPts val="0"/>
              </a:spcBef>
              <a:spcAft>
                <a:spcPts val="0"/>
              </a:spcAft>
            </a:pPr>
            <a:r>
              <a:rPr lang="en-US" altLang="zh-CN" sz="1600" dirty="0">
                <a:sym typeface="+mn-ea"/>
              </a:rPr>
              <a:t>   </a:t>
            </a:r>
            <a:r>
              <a:rPr lang="en-US" altLang="zh-CN" sz="1600" dirty="0"/>
              <a:t>[</a:t>
            </a:r>
            <a:r>
              <a:rPr lang="zh-CN" altLang="en-US" sz="1600" dirty="0"/>
              <a:t>程疯子自外面唱着走来。</a:t>
            </a:r>
            <a:r>
              <a:rPr lang="en-US" altLang="zh-CN" sz="1600" dirty="0"/>
              <a:t>]</a:t>
            </a:r>
            <a:endParaRPr lang="en-US" altLang="zh-CN" sz="1600" dirty="0"/>
          </a:p>
          <a:p>
            <a:pPr fontAlgn="auto">
              <a:lnSpc>
                <a:spcPts val="2500"/>
              </a:lnSpc>
              <a:spcBef>
                <a:spcPts val="0"/>
              </a:spcBef>
              <a:spcAft>
                <a:spcPts val="0"/>
              </a:spcAft>
            </a:pPr>
            <a:r>
              <a:rPr lang="en-US" altLang="zh-CN" sz="1600" dirty="0">
                <a:sym typeface="+mn-ea"/>
              </a:rPr>
              <a:t>   </a:t>
            </a:r>
            <a:r>
              <a:rPr lang="zh-CN" altLang="en-US" sz="1600" dirty="0"/>
              <a:t>疯子　我的水</a:t>
            </a:r>
            <a:r>
              <a:rPr lang="en-US" altLang="zh-CN" sz="1600" dirty="0"/>
              <a:t>，</a:t>
            </a:r>
            <a:r>
              <a:rPr lang="zh-CN" altLang="en-US" sz="1600" dirty="0"/>
              <a:t>甜又美</a:t>
            </a:r>
            <a:r>
              <a:rPr lang="en-US" altLang="zh-CN" sz="1600" dirty="0"/>
              <a:t>，</a:t>
            </a:r>
            <a:r>
              <a:rPr lang="zh-CN" altLang="en-US" sz="1600" dirty="0"/>
              <a:t>喝下去肚子不闹鬼。我的水</a:t>
            </a:r>
            <a:r>
              <a:rPr lang="en-US" altLang="zh-CN" sz="1600" dirty="0"/>
              <a:t>，</a:t>
            </a:r>
            <a:r>
              <a:rPr lang="zh-CN" altLang="en-US" sz="1600" dirty="0"/>
              <a:t>美又甜</a:t>
            </a:r>
            <a:r>
              <a:rPr lang="en-US" altLang="zh-CN" sz="1600" dirty="0"/>
              <a:t>，</a:t>
            </a:r>
            <a:r>
              <a:rPr lang="zh-CN" altLang="en-US" sz="1600" dirty="0"/>
              <a:t>一挑儿才卖您五十元。</a:t>
            </a:r>
            <a:endParaRPr lang="zh-CN" altLang="en-US" sz="1600" dirty="0"/>
          </a:p>
          <a:p>
            <a:pPr fontAlgn="auto">
              <a:lnSpc>
                <a:spcPts val="2500"/>
              </a:lnSpc>
              <a:spcBef>
                <a:spcPts val="0"/>
              </a:spcBef>
              <a:spcAft>
                <a:spcPts val="0"/>
              </a:spcAft>
            </a:pPr>
            <a:r>
              <a:rPr lang="en-US" altLang="zh-CN" sz="1600" dirty="0">
                <a:sym typeface="+mn-ea"/>
              </a:rPr>
              <a:t>   </a:t>
            </a:r>
            <a:r>
              <a:rPr lang="zh-CN" altLang="en-US" sz="1600" dirty="0"/>
              <a:t>娘子　瞧这个疯劲儿</a:t>
            </a:r>
            <a:r>
              <a:rPr lang="en-US" altLang="zh-CN" sz="1600" dirty="0"/>
              <a:t>!</a:t>
            </a:r>
            <a:r>
              <a:rPr lang="zh-CN" altLang="en-US" sz="1600" dirty="0"/>
              <a:t>大妈</a:t>
            </a:r>
            <a:r>
              <a:rPr lang="en-US" altLang="zh-CN" sz="1600" dirty="0"/>
              <a:t>!</a:t>
            </a:r>
            <a:r>
              <a:rPr lang="zh-CN" altLang="en-US" sz="1600" dirty="0"/>
              <a:t>您坐着</a:t>
            </a:r>
            <a:r>
              <a:rPr lang="en-US" altLang="zh-CN" sz="1600" dirty="0"/>
              <a:t>，</a:t>
            </a:r>
            <a:r>
              <a:rPr lang="zh-CN" altLang="en-US" sz="1600" dirty="0"/>
              <a:t>我进去换衣裳去啦。</a:t>
            </a:r>
            <a:r>
              <a:rPr lang="en-US" altLang="zh-CN" sz="1600" dirty="0"/>
              <a:t>(</a:t>
            </a:r>
            <a:r>
              <a:rPr lang="zh-CN" altLang="en-US" sz="1600" dirty="0"/>
              <a:t>下</a:t>
            </a:r>
            <a:r>
              <a:rPr lang="en-US" altLang="zh-CN" sz="1600" dirty="0"/>
              <a:t>)</a:t>
            </a:r>
            <a:endParaRPr lang="en-US" altLang="zh-CN" sz="1600" dirty="0"/>
          </a:p>
          <a:p>
            <a:pPr fontAlgn="auto">
              <a:lnSpc>
                <a:spcPts val="2500"/>
              </a:lnSpc>
              <a:spcBef>
                <a:spcPts val="0"/>
              </a:spcBef>
              <a:spcAft>
                <a:spcPts val="0"/>
              </a:spcAft>
            </a:pPr>
            <a:r>
              <a:rPr lang="en-US" altLang="zh-CN" sz="1600" dirty="0">
                <a:sym typeface="+mn-ea"/>
              </a:rPr>
              <a:t>   </a:t>
            </a:r>
            <a:r>
              <a:rPr lang="zh-CN" altLang="en-US" sz="1600" dirty="0"/>
              <a:t>疯子　</a:t>
            </a:r>
            <a:r>
              <a:rPr lang="en-US" altLang="zh-CN" sz="1600" dirty="0"/>
              <a:t>(</a:t>
            </a:r>
            <a:r>
              <a:rPr lang="zh-CN" altLang="en-US" sz="1600" dirty="0"/>
              <a:t>进来</a:t>
            </a:r>
            <a:r>
              <a:rPr lang="en-US" altLang="zh-CN" sz="1600" dirty="0"/>
              <a:t>，</a:t>
            </a:r>
            <a:r>
              <a:rPr lang="zh-CN" altLang="en-US" sz="1600" dirty="0"/>
              <a:t>还唱</a:t>
            </a:r>
            <a:r>
              <a:rPr lang="en-US" altLang="zh-CN" sz="1600" dirty="0"/>
              <a:t>)</a:t>
            </a:r>
            <a:r>
              <a:rPr lang="zh-CN" altLang="en-US" sz="1600" dirty="0"/>
              <a:t>沏茶喝</a:t>
            </a:r>
            <a:r>
              <a:rPr lang="en-US" altLang="zh-CN" sz="1600" dirty="0"/>
              <a:t>，</a:t>
            </a:r>
            <a:r>
              <a:rPr lang="zh-CN" altLang="en-US" sz="1600" dirty="0"/>
              <a:t>甜又香</a:t>
            </a:r>
            <a:r>
              <a:rPr lang="en-US" altLang="zh-CN" sz="1600" dirty="0"/>
              <a:t>，</a:t>
            </a:r>
            <a:r>
              <a:rPr lang="zh-CN" altLang="en-US" sz="1600" dirty="0"/>
              <a:t>不像先前沏出茶来稠嘟嘟的像面汤。洗衣裳</a:t>
            </a:r>
            <a:r>
              <a:rPr lang="en-US" altLang="zh-CN" sz="1600" dirty="0"/>
              <a:t>，</a:t>
            </a:r>
            <a:r>
              <a:rPr lang="zh-CN" altLang="en-US" sz="1600" dirty="0"/>
              <a:t>跟洗脸</a:t>
            </a:r>
            <a:r>
              <a:rPr lang="en-US" altLang="zh-CN" sz="1600" dirty="0"/>
              <a:t>，</a:t>
            </a:r>
            <a:r>
              <a:rPr lang="zh-CN" altLang="en-US" sz="1600" dirty="0"/>
              <a:t>滑滑溜溜又省胰子又省碱。</a:t>
            </a:r>
            <a:endParaRPr lang="zh-CN" altLang="en-US" sz="1600" dirty="0"/>
          </a:p>
          <a:p>
            <a:pPr fontAlgn="auto">
              <a:lnSpc>
                <a:spcPts val="2500"/>
              </a:lnSpc>
              <a:spcBef>
                <a:spcPts val="0"/>
              </a:spcBef>
              <a:spcAft>
                <a:spcPts val="0"/>
              </a:spcAft>
            </a:pPr>
            <a:r>
              <a:rPr lang="en-US" altLang="zh-CN" sz="1600" dirty="0">
                <a:sym typeface="+mn-ea"/>
              </a:rPr>
              <a:t>   </a:t>
            </a:r>
            <a:r>
              <a:rPr lang="zh-CN" altLang="en-US" sz="1600" dirty="0"/>
              <a:t>四嫂　</a:t>
            </a:r>
            <a:r>
              <a:rPr lang="en-US" altLang="zh-CN" sz="1600" dirty="0"/>
              <a:t>(</a:t>
            </a:r>
            <a:r>
              <a:rPr lang="zh-CN" altLang="en-US" sz="1600" dirty="0"/>
              <a:t>取了活计出来</a:t>
            </a:r>
            <a:r>
              <a:rPr lang="en-US" altLang="zh-CN" sz="1600" dirty="0"/>
              <a:t>，</a:t>
            </a:r>
            <a:r>
              <a:rPr lang="zh-CN" altLang="en-US" sz="1600" dirty="0"/>
              <a:t>缝着衣服</a:t>
            </a:r>
            <a:r>
              <a:rPr lang="en-US" altLang="zh-CN" sz="1600" dirty="0"/>
              <a:t>)</a:t>
            </a:r>
            <a:r>
              <a:rPr lang="zh-CN" altLang="en-US" sz="1600" dirty="0"/>
              <a:t>疯哥</a:t>
            </a:r>
            <a:r>
              <a:rPr lang="en-US" altLang="zh-CN" sz="1600" dirty="0"/>
              <a:t>，</a:t>
            </a:r>
            <a:r>
              <a:rPr lang="zh-CN" altLang="en-US" sz="1600" dirty="0"/>
              <a:t>你不看着水</a:t>
            </a:r>
            <a:r>
              <a:rPr lang="en-US" altLang="zh-CN" sz="1600" dirty="0"/>
              <a:t>，</a:t>
            </a:r>
            <a:r>
              <a:rPr lang="zh-CN" altLang="en-US" sz="1600" dirty="0"/>
              <a:t>干吗回来啦</a:t>
            </a:r>
            <a:r>
              <a:rPr lang="en-US" altLang="zh-CN" sz="1600" dirty="0"/>
              <a:t>?</a:t>
            </a:r>
            <a:endParaRPr lang="en-US" altLang="zh-CN" sz="1600" dirty="0"/>
          </a:p>
          <a:p>
            <a:pPr fontAlgn="auto">
              <a:lnSpc>
                <a:spcPts val="2500"/>
              </a:lnSpc>
              <a:spcBef>
                <a:spcPts val="0"/>
              </a:spcBef>
              <a:spcAft>
                <a:spcPts val="0"/>
              </a:spcAft>
            </a:pPr>
            <a:r>
              <a:rPr lang="en-US" altLang="zh-CN" sz="1600" dirty="0">
                <a:sym typeface="+mn-ea"/>
              </a:rPr>
              <a:t>   </a:t>
            </a:r>
            <a:r>
              <a:rPr lang="zh-CN" altLang="en-US" sz="1600" dirty="0"/>
              <a:t>疯子　大妈、四嫂</a:t>
            </a:r>
            <a:r>
              <a:rPr lang="en-US" altLang="zh-CN" sz="1600" dirty="0"/>
              <a:t>，</a:t>
            </a:r>
            <a:r>
              <a:rPr lang="zh-CN" altLang="en-US" sz="1600" dirty="0"/>
              <a:t>我回来研究那段数来宝</a:t>
            </a:r>
            <a:r>
              <a:rPr lang="en-US" altLang="zh-CN" sz="1600" dirty="0"/>
              <a:t>，</a:t>
            </a:r>
            <a:r>
              <a:rPr lang="zh-CN" altLang="en-US" sz="1600" dirty="0"/>
              <a:t>好到大会去唱</a:t>
            </a:r>
            <a:r>
              <a:rPr lang="en-US" altLang="zh-CN" sz="1600" dirty="0"/>
              <a:t>!</a:t>
            </a:r>
            <a:r>
              <a:rPr lang="zh-CN" altLang="en-US" sz="1600" dirty="0"/>
              <a:t>二嘎子替我看着水呢。他现在识文断字</a:t>
            </a:r>
            <a:r>
              <a:rPr lang="en-US" altLang="zh-CN" sz="1600" dirty="0"/>
              <a:t>，</a:t>
            </a:r>
            <a:r>
              <a:rPr lang="zh-CN" altLang="en-US" sz="1600" dirty="0"/>
              <a:t>比我办事还精明呢</a:t>
            </a:r>
            <a:r>
              <a:rPr lang="en-US" altLang="zh-CN" sz="1600" dirty="0"/>
              <a:t>!</a:t>
            </a:r>
            <a:endParaRPr lang="en-US" altLang="zh-CN" sz="1600" dirty="0"/>
          </a:p>
          <a:p>
            <a:pPr fontAlgn="auto">
              <a:lnSpc>
                <a:spcPts val="2500"/>
              </a:lnSpc>
              <a:spcBef>
                <a:spcPts val="0"/>
              </a:spcBef>
              <a:spcAft>
                <a:spcPts val="0"/>
              </a:spcAft>
            </a:pPr>
            <a:r>
              <a:rPr lang="en-US" altLang="zh-CN" sz="1600" dirty="0">
                <a:sym typeface="+mn-ea"/>
              </a:rPr>
              <a:t>   </a:t>
            </a:r>
            <a:r>
              <a:rPr lang="en-US" altLang="zh-CN" sz="1600" dirty="0"/>
              <a:t>…………</a:t>
            </a:r>
            <a:endParaRPr lang="en-US" altLang="zh-CN" sz="1600" dirty="0"/>
          </a:p>
          <a:p>
            <a:pPr fontAlgn="auto">
              <a:lnSpc>
                <a:spcPts val="2500"/>
              </a:lnSpc>
              <a:spcBef>
                <a:spcPts val="0"/>
              </a:spcBef>
              <a:spcAft>
                <a:spcPts val="0"/>
              </a:spcAft>
            </a:pPr>
            <a:endParaRPr lang="en-US" altLang="zh-CN" sz="1600" dirty="0"/>
          </a:p>
        </p:txBody>
      </p:sp>
      <p:grpSp>
        <p:nvGrpSpPr>
          <p:cNvPr id="21" name="组合 20"/>
          <p:cNvGrpSpPr/>
          <p:nvPr/>
        </p:nvGrpSpPr>
        <p:grpSpPr>
          <a:xfrm>
            <a:off x="335915" y="836930"/>
            <a:ext cx="3568065" cy="548005"/>
            <a:chOff x="1216" y="1555"/>
            <a:chExt cx="5619" cy="863"/>
          </a:xfrm>
        </p:grpSpPr>
        <p:sp>
          <p:nvSpPr>
            <p:cNvPr id="22" name="文本框 21"/>
            <p:cNvSpPr txBox="1"/>
            <p:nvPr>
              <p:custDataLst>
                <p:tags r:id="rId3"/>
              </p:custDataLst>
            </p:nvPr>
          </p:nvSpPr>
          <p:spPr>
            <a:xfrm>
              <a:off x="2182" y="1565"/>
              <a:ext cx="4653" cy="725"/>
            </a:xfrm>
            <a:prstGeom prst="rect">
              <a:avLst/>
            </a:prstGeom>
            <a:noFill/>
          </p:spPr>
          <p:txBody>
            <a:bodyPr wrap="square" rtlCol="0">
              <a:spAutoFit/>
            </a:bodyPr>
            <a:p>
              <a:r>
                <a:rPr lang="zh-CN" altLang="en-US" sz="2400">
                  <a:solidFill>
                    <a:srgbClr val="3D589F"/>
                  </a:solidFill>
                </a:rPr>
                <a:t>刷素养</a:t>
              </a:r>
              <a:endParaRPr lang="zh-CN" altLang="en-US" sz="2400">
                <a:solidFill>
                  <a:srgbClr val="3D589F"/>
                </a:solidFill>
              </a:endParaRPr>
            </a:p>
          </p:txBody>
        </p:sp>
        <p:pic>
          <p:nvPicPr>
            <p:cNvPr id="23" name="图片 22" descr="模板图标"/>
            <p:cNvPicPr>
              <a:picLocks noChangeAspect="1"/>
            </p:cNvPicPr>
            <p:nvPr>
              <p:custDataLst>
                <p:tags r:id="rId4"/>
              </p:custDataLst>
            </p:nvPr>
          </p:nvPicPr>
          <p:blipFill>
            <a:blip r:embed="rId5"/>
            <a:stretch>
              <a:fillRect/>
            </a:stretch>
          </p:blipFill>
          <p:spPr>
            <a:xfrm>
              <a:off x="1216" y="1555"/>
              <a:ext cx="869" cy="863"/>
            </a:xfrm>
            <a:prstGeom prst="rect">
              <a:avLst/>
            </a:prstGeom>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1"/>
          <a:stretch>
            <a:fillRect/>
          </a:stretch>
        </p:blipFill>
        <p:spPr>
          <a:xfrm>
            <a:off x="10144760" y="-78105"/>
            <a:ext cx="1695450" cy="906145"/>
          </a:xfrm>
          <a:prstGeom prst="rect">
            <a:avLst/>
          </a:prstGeom>
        </p:spPr>
      </p:pic>
      <p:sp>
        <p:nvSpPr>
          <p:cNvPr id="4" name="文本框 3"/>
          <p:cNvSpPr txBox="1"/>
          <p:nvPr>
            <p:custDataLst>
              <p:tags r:id="rId2"/>
            </p:custDataLst>
          </p:nvPr>
        </p:nvSpPr>
        <p:spPr>
          <a:xfrm>
            <a:off x="405765" y="1341120"/>
            <a:ext cx="10730230" cy="5220970"/>
          </a:xfrm>
          <a:prstGeom prst="rect">
            <a:avLst/>
          </a:prstGeom>
          <a:noFill/>
        </p:spPr>
        <p:txBody>
          <a:bodyPr wrap="square" rtlCol="0">
            <a:spAutoFit/>
          </a:bodyPr>
          <a:p>
            <a:pPr fontAlgn="auto">
              <a:lnSpc>
                <a:spcPts val="2500"/>
              </a:lnSpc>
              <a:spcBef>
                <a:spcPts val="0"/>
              </a:spcBef>
              <a:spcAft>
                <a:spcPts val="0"/>
              </a:spcAft>
            </a:pPr>
            <a:r>
              <a:rPr lang="en-US" altLang="zh-CN" sz="1600" dirty="0">
                <a:sym typeface="+mn-ea"/>
              </a:rPr>
              <a:t>   </a:t>
            </a:r>
            <a:r>
              <a:rPr lang="en-US" altLang="zh-CN" sz="1600" dirty="0"/>
              <a:t>…………</a:t>
            </a:r>
            <a:endParaRPr lang="en-US" altLang="zh-CN" sz="1600" dirty="0"/>
          </a:p>
          <a:p>
            <a:pPr fontAlgn="auto">
              <a:lnSpc>
                <a:spcPts val="2500"/>
              </a:lnSpc>
              <a:spcBef>
                <a:spcPts val="0"/>
              </a:spcBef>
              <a:spcAft>
                <a:spcPts val="0"/>
              </a:spcAft>
            </a:pPr>
            <a:r>
              <a:rPr lang="en-US" altLang="zh-CN" sz="1600" dirty="0">
                <a:sym typeface="+mn-ea"/>
              </a:rPr>
              <a:t>   </a:t>
            </a:r>
            <a:r>
              <a:rPr lang="zh-CN" altLang="en-US" sz="1600" dirty="0"/>
              <a:t>娘子　</a:t>
            </a:r>
            <a:r>
              <a:rPr lang="en-US" altLang="zh-CN" sz="1600" dirty="0"/>
              <a:t>(</a:t>
            </a:r>
            <a:r>
              <a:rPr lang="zh-CN" altLang="en-US" sz="1600" dirty="0"/>
              <a:t>在屋中</a:t>
            </a:r>
            <a:r>
              <a:rPr lang="en-US" altLang="zh-CN" sz="1600" dirty="0"/>
              <a:t>)</a:t>
            </a:r>
            <a:r>
              <a:rPr lang="zh-CN" altLang="en-US" sz="1600" dirty="0"/>
              <a:t>别说啦</a:t>
            </a:r>
            <a:r>
              <a:rPr lang="en-US" altLang="zh-CN" sz="1600" dirty="0"/>
              <a:t>，</a:t>
            </a:r>
            <a:r>
              <a:rPr lang="zh-CN" altLang="en-US" sz="1600" dirty="0"/>
              <a:t>快来编词儿吧</a:t>
            </a:r>
            <a:r>
              <a:rPr lang="en-US" altLang="zh-CN" sz="1600" dirty="0"/>
              <a:t>!</a:t>
            </a:r>
            <a:endParaRPr lang="en-US" altLang="zh-CN" sz="1600" dirty="0"/>
          </a:p>
          <a:p>
            <a:pPr fontAlgn="auto">
              <a:lnSpc>
                <a:spcPts val="2500"/>
              </a:lnSpc>
              <a:spcBef>
                <a:spcPts val="0"/>
              </a:spcBef>
              <a:spcAft>
                <a:spcPts val="0"/>
              </a:spcAft>
            </a:pPr>
            <a:r>
              <a:rPr lang="en-US" altLang="zh-CN" sz="1600" dirty="0">
                <a:sym typeface="+mn-ea"/>
              </a:rPr>
              <a:t>   </a:t>
            </a:r>
            <a:r>
              <a:rPr lang="zh-CN" altLang="en-US" sz="1600" dirty="0"/>
              <a:t>疯子　赶趟</a:t>
            </a:r>
            <a:r>
              <a:rPr lang="en-US" altLang="zh-CN" sz="1600" dirty="0"/>
              <a:t>，</a:t>
            </a:r>
            <a:r>
              <a:rPr lang="zh-CN" altLang="en-US" sz="1600" dirty="0"/>
              <a:t>等我说完最要紧的一段儿。四嫂</a:t>
            </a:r>
            <a:r>
              <a:rPr lang="en-US" altLang="zh-CN" sz="1600" dirty="0"/>
              <a:t>，</a:t>
            </a:r>
            <a:r>
              <a:rPr lang="zh-CN" altLang="en-US" sz="1600" dirty="0"/>
              <a:t>我跟二嘎子又研究出来</a:t>
            </a:r>
            <a:r>
              <a:rPr lang="en-US" altLang="zh-CN" sz="1600" dirty="0"/>
              <a:t>:</a:t>
            </a:r>
            <a:r>
              <a:rPr lang="zh-CN" altLang="en-US" sz="1600" dirty="0"/>
              <a:t>咱们这儿</a:t>
            </a:r>
            <a:r>
              <a:rPr lang="en-US" altLang="zh-CN" sz="1600" dirty="0"/>
              <a:t>，</a:t>
            </a:r>
            <a:r>
              <a:rPr lang="zh-CN" altLang="en-US" sz="1600" dirty="0"/>
              <a:t>还得来个公园。二嘎子提议</a:t>
            </a:r>
            <a:r>
              <a:rPr lang="en-US" altLang="zh-CN" sz="1600" dirty="0"/>
              <a:t>:</a:t>
            </a:r>
            <a:r>
              <a:rPr lang="zh-CN" altLang="en-US" sz="1600" dirty="0"/>
              <a:t>把金鱼池</a:t>
            </a:r>
            <a:r>
              <a:rPr lang="en-US" altLang="zh-CN" sz="1600" dirty="0">
                <a:sym typeface="+mn-ea"/>
              </a:rPr>
              <a:t>   </a:t>
            </a:r>
            <a:r>
              <a:rPr lang="zh-CN" altLang="en-US" sz="1600" dirty="0"/>
              <a:t>改作公园</a:t>
            </a:r>
            <a:r>
              <a:rPr lang="en-US" altLang="zh-CN" sz="1600" dirty="0"/>
              <a:t>，</a:t>
            </a:r>
            <a:r>
              <a:rPr lang="zh-CN" altLang="en-US" sz="1600" dirty="0"/>
              <a:t>周围种上树</a:t>
            </a:r>
            <a:r>
              <a:rPr lang="en-US" altLang="zh-CN" sz="1600" dirty="0"/>
              <a:t>，</a:t>
            </a:r>
            <a:r>
              <a:rPr lang="zh-CN" altLang="en-US" sz="1600" dirty="0"/>
              <a:t>还有游泳池</a:t>
            </a:r>
            <a:r>
              <a:rPr lang="en-US" altLang="zh-CN" sz="1600" dirty="0"/>
              <a:t>，</a:t>
            </a:r>
            <a:r>
              <a:rPr lang="zh-CN" altLang="en-US" sz="1600" dirty="0"/>
              <a:t>修上几座亭子。够多么好啊</a:t>
            </a:r>
            <a:r>
              <a:rPr lang="en-US" altLang="zh-CN" sz="1600" dirty="0"/>
              <a:t>!</a:t>
            </a:r>
            <a:endParaRPr lang="en-US" altLang="zh-CN" sz="1600" dirty="0"/>
          </a:p>
          <a:p>
            <a:pPr fontAlgn="auto">
              <a:lnSpc>
                <a:spcPts val="2500"/>
              </a:lnSpc>
              <a:spcBef>
                <a:spcPts val="0"/>
              </a:spcBef>
              <a:spcAft>
                <a:spcPts val="0"/>
              </a:spcAft>
            </a:pPr>
            <a:r>
              <a:rPr lang="en-US" altLang="zh-CN" sz="1600" dirty="0">
                <a:sym typeface="+mn-ea"/>
              </a:rPr>
              <a:t>   </a:t>
            </a:r>
            <a:r>
              <a:rPr lang="en-US" altLang="zh-CN" sz="1600" dirty="0"/>
              <a:t>…………</a:t>
            </a:r>
            <a:endParaRPr lang="en-US" altLang="zh-CN" sz="1600" dirty="0"/>
          </a:p>
          <a:p>
            <a:pPr fontAlgn="auto">
              <a:lnSpc>
                <a:spcPts val="2500"/>
              </a:lnSpc>
              <a:spcBef>
                <a:spcPts val="0"/>
              </a:spcBef>
              <a:spcAft>
                <a:spcPts val="0"/>
              </a:spcAft>
            </a:pPr>
            <a:r>
              <a:rPr lang="en-US" altLang="zh-CN" sz="1600" dirty="0">
                <a:sym typeface="+mn-ea"/>
              </a:rPr>
              <a:t>   </a:t>
            </a:r>
            <a:r>
              <a:rPr lang="zh-CN" altLang="en-US" sz="1600" dirty="0"/>
              <a:t>春　腰鼓队出来了</a:t>
            </a:r>
            <a:r>
              <a:rPr lang="en-US" altLang="zh-CN" sz="1600" dirty="0"/>
              <a:t>!</a:t>
            </a:r>
            <a:r>
              <a:rPr lang="zh-CN" altLang="en-US" sz="1600" dirty="0"/>
              <a:t>咱们走吧</a:t>
            </a:r>
            <a:r>
              <a:rPr lang="en-US" altLang="zh-CN" sz="1600" dirty="0"/>
              <a:t>!</a:t>
            </a:r>
            <a:endParaRPr lang="en-US" altLang="zh-CN" sz="1600" dirty="0"/>
          </a:p>
          <a:p>
            <a:pPr fontAlgn="auto">
              <a:lnSpc>
                <a:spcPts val="2500"/>
              </a:lnSpc>
              <a:spcBef>
                <a:spcPts val="0"/>
              </a:spcBef>
              <a:spcAft>
                <a:spcPts val="0"/>
              </a:spcAft>
            </a:pPr>
            <a:r>
              <a:rPr lang="en-US" altLang="zh-CN" sz="1600" dirty="0">
                <a:sym typeface="+mn-ea"/>
              </a:rPr>
              <a:t>   </a:t>
            </a:r>
            <a:r>
              <a:rPr lang="en-US" altLang="zh-CN" sz="1600" dirty="0"/>
              <a:t>[</a:t>
            </a:r>
            <a:r>
              <a:rPr lang="zh-CN" altLang="en-US" sz="1600" dirty="0"/>
              <a:t>二嘎子手执小红旗子飞跑而来。</a:t>
            </a:r>
            <a:r>
              <a:rPr lang="en-US" altLang="zh-CN" sz="1600" dirty="0"/>
              <a:t>]</a:t>
            </a:r>
            <a:endParaRPr lang="en-US" altLang="zh-CN" sz="1600" dirty="0"/>
          </a:p>
          <a:p>
            <a:pPr fontAlgn="auto">
              <a:lnSpc>
                <a:spcPts val="2500"/>
              </a:lnSpc>
              <a:spcBef>
                <a:spcPts val="0"/>
              </a:spcBef>
              <a:spcAft>
                <a:spcPts val="0"/>
              </a:spcAft>
            </a:pPr>
            <a:r>
              <a:rPr lang="en-US" altLang="zh-CN" sz="1600" dirty="0">
                <a:sym typeface="+mn-ea"/>
              </a:rPr>
              <a:t>   </a:t>
            </a:r>
            <a:r>
              <a:rPr lang="zh-CN" altLang="en-US" sz="1600" dirty="0"/>
              <a:t>二嘎子　报</a:t>
            </a:r>
            <a:r>
              <a:rPr lang="en-US" altLang="zh-CN" sz="1600" dirty="0"/>
              <a:t>!</a:t>
            </a:r>
            <a:r>
              <a:rPr lang="zh-CN" altLang="en-US" sz="1600" dirty="0"/>
              <a:t>赵队长爷爷到</a:t>
            </a:r>
            <a:r>
              <a:rPr lang="en-US" altLang="zh-CN" sz="1600" dirty="0"/>
              <a:t>!</a:t>
            </a:r>
            <a:r>
              <a:rPr lang="zh-CN" altLang="en-US" sz="1600" dirty="0"/>
              <a:t>摆队相迎</a:t>
            </a:r>
            <a:r>
              <a:rPr lang="en-US" altLang="zh-CN" sz="1600" dirty="0"/>
              <a:t>!</a:t>
            </a:r>
            <a:endParaRPr lang="en-US" altLang="zh-CN" sz="1600" dirty="0"/>
          </a:p>
          <a:p>
            <a:pPr fontAlgn="auto">
              <a:lnSpc>
                <a:spcPts val="2500"/>
              </a:lnSpc>
              <a:spcBef>
                <a:spcPts val="0"/>
              </a:spcBef>
              <a:spcAft>
                <a:spcPts val="0"/>
              </a:spcAft>
            </a:pPr>
            <a:r>
              <a:rPr lang="en-US" altLang="zh-CN" sz="1600" dirty="0">
                <a:sym typeface="+mn-ea"/>
              </a:rPr>
              <a:t>   </a:t>
            </a:r>
            <a:r>
              <a:rPr lang="en-US" altLang="zh-CN" sz="1600" dirty="0"/>
              <a:t>[</a:t>
            </a:r>
            <a:r>
              <a:rPr lang="zh-CN" altLang="en-US" sz="1600" dirty="0"/>
              <a:t>赵老穿着新衣</a:t>
            </a:r>
            <a:r>
              <a:rPr lang="en-US" altLang="zh-CN" sz="1600" dirty="0"/>
              <a:t>，</a:t>
            </a:r>
            <a:r>
              <a:rPr lang="zh-CN" altLang="en-US" sz="1600" dirty="0"/>
              <a:t>胸前佩红绸条</a:t>
            </a:r>
            <a:r>
              <a:rPr lang="en-US" altLang="zh-CN" sz="1600" dirty="0"/>
              <a:t>，</a:t>
            </a:r>
            <a:r>
              <a:rPr lang="zh-CN" altLang="en-US" sz="1600" dirty="0"/>
              <a:t>昂然地进来。</a:t>
            </a:r>
            <a:r>
              <a:rPr lang="en-US" altLang="zh-CN" sz="1600" dirty="0"/>
              <a:t>]</a:t>
            </a:r>
            <a:endParaRPr lang="en-US" altLang="zh-CN" sz="1600" dirty="0"/>
          </a:p>
          <a:p>
            <a:pPr fontAlgn="auto">
              <a:lnSpc>
                <a:spcPts val="2500"/>
              </a:lnSpc>
              <a:spcBef>
                <a:spcPts val="0"/>
              </a:spcBef>
              <a:spcAft>
                <a:spcPts val="0"/>
              </a:spcAft>
            </a:pPr>
            <a:r>
              <a:rPr lang="en-US" altLang="zh-CN" sz="1600" dirty="0">
                <a:sym typeface="+mn-ea"/>
              </a:rPr>
              <a:t>   </a:t>
            </a:r>
            <a:r>
              <a:rPr lang="zh-CN" altLang="en-US" sz="1600" dirty="0"/>
              <a:t>二春　瞧赵大爷哟</a:t>
            </a:r>
            <a:r>
              <a:rPr lang="en-US" altLang="zh-CN" sz="1600" dirty="0"/>
              <a:t>!</a:t>
            </a:r>
            <a:r>
              <a:rPr lang="zh-CN" altLang="en-US" sz="1600" dirty="0"/>
              <a:t>简直像总指挥</a:t>
            </a:r>
            <a:r>
              <a:rPr lang="en-US" altLang="zh-CN" sz="1600" dirty="0"/>
              <a:t>!</a:t>
            </a:r>
            <a:endParaRPr lang="en-US" altLang="zh-CN" sz="1600" dirty="0"/>
          </a:p>
          <a:p>
            <a:pPr fontAlgn="auto">
              <a:lnSpc>
                <a:spcPts val="2500"/>
              </a:lnSpc>
              <a:spcBef>
                <a:spcPts val="0"/>
              </a:spcBef>
              <a:spcAft>
                <a:spcPts val="0"/>
              </a:spcAft>
            </a:pPr>
            <a:r>
              <a:rPr lang="en-US" altLang="zh-CN" sz="1600" dirty="0">
                <a:sym typeface="+mn-ea"/>
              </a:rPr>
              <a:t>   </a:t>
            </a:r>
            <a:r>
              <a:rPr lang="zh-CN" altLang="en-US" sz="1600" dirty="0"/>
              <a:t>赵老　</a:t>
            </a:r>
            <a:r>
              <a:rPr lang="en-US" altLang="zh-CN" sz="1600" dirty="0"/>
              <a:t>(</a:t>
            </a:r>
            <a:r>
              <a:rPr lang="zh-CN" altLang="en-US" sz="1600" dirty="0"/>
              <a:t>笑</a:t>
            </a:r>
            <a:r>
              <a:rPr lang="en-US" altLang="zh-CN" sz="1600" dirty="0"/>
              <a:t>)</a:t>
            </a:r>
            <a:r>
              <a:rPr lang="zh-CN" altLang="en-US" sz="1600" dirty="0"/>
              <a:t>小丫头片子</a:t>
            </a:r>
            <a:r>
              <a:rPr lang="en-US" altLang="zh-CN" sz="1600" dirty="0"/>
              <a:t>!</a:t>
            </a:r>
            <a:endParaRPr lang="en-US" altLang="zh-CN" sz="1600" dirty="0"/>
          </a:p>
          <a:p>
            <a:pPr fontAlgn="auto">
              <a:lnSpc>
                <a:spcPts val="2500"/>
              </a:lnSpc>
              <a:spcBef>
                <a:spcPts val="0"/>
              </a:spcBef>
              <a:spcAft>
                <a:spcPts val="0"/>
              </a:spcAft>
            </a:pPr>
            <a:r>
              <a:rPr lang="en-US" altLang="zh-CN" sz="1600" dirty="0">
                <a:sym typeface="+mn-ea"/>
              </a:rPr>
              <a:t>   </a:t>
            </a:r>
            <a:r>
              <a:rPr lang="zh-CN" altLang="en-US" sz="1600" dirty="0"/>
              <a:t>二春　赵大爷</a:t>
            </a:r>
            <a:r>
              <a:rPr lang="en-US" altLang="zh-CN" sz="1600" dirty="0"/>
              <a:t>，</a:t>
            </a:r>
            <a:r>
              <a:rPr lang="zh-CN" altLang="en-US" sz="1600" dirty="0"/>
              <a:t>您可得预备好了哟</a:t>
            </a:r>
            <a:r>
              <a:rPr lang="en-US" altLang="zh-CN" sz="1600" dirty="0"/>
              <a:t>，</a:t>
            </a:r>
            <a:r>
              <a:rPr lang="zh-CN" altLang="en-US" sz="1600" dirty="0"/>
              <a:t>新闻记者一定会访问您</a:t>
            </a:r>
            <a:r>
              <a:rPr lang="en-US" altLang="zh-CN" sz="1600" dirty="0"/>
              <a:t>!</a:t>
            </a:r>
            <a:endParaRPr lang="en-US" altLang="zh-CN" sz="1600" dirty="0"/>
          </a:p>
          <a:p>
            <a:pPr fontAlgn="auto">
              <a:lnSpc>
                <a:spcPts val="2500"/>
              </a:lnSpc>
              <a:spcBef>
                <a:spcPts val="0"/>
              </a:spcBef>
              <a:spcAft>
                <a:spcPts val="0"/>
              </a:spcAft>
            </a:pPr>
            <a:r>
              <a:rPr lang="en-US" altLang="zh-CN" sz="1600" dirty="0">
                <a:sym typeface="+mn-ea"/>
              </a:rPr>
              <a:t>   </a:t>
            </a:r>
            <a:r>
              <a:rPr lang="zh-CN" altLang="en-US" sz="1600" dirty="0"/>
              <a:t>赵老　还用你嘱咐</a:t>
            </a:r>
            <a:r>
              <a:rPr lang="en-US" altLang="zh-CN" sz="1600" dirty="0"/>
              <a:t>，</a:t>
            </a:r>
            <a:r>
              <a:rPr lang="zh-CN" altLang="en-US" sz="1600" dirty="0"/>
              <a:t>前三天我就预备好喽</a:t>
            </a:r>
            <a:r>
              <a:rPr lang="en-US" altLang="zh-CN" sz="1600" dirty="0"/>
              <a:t>!</a:t>
            </a:r>
            <a:endParaRPr lang="en-US" altLang="zh-CN" sz="1600" dirty="0"/>
          </a:p>
          <a:p>
            <a:pPr fontAlgn="auto">
              <a:lnSpc>
                <a:spcPts val="2500"/>
              </a:lnSpc>
              <a:spcBef>
                <a:spcPts val="0"/>
              </a:spcBef>
              <a:spcAft>
                <a:spcPts val="0"/>
              </a:spcAft>
            </a:pPr>
            <a:r>
              <a:rPr lang="en-US" altLang="zh-CN" sz="1600" dirty="0">
                <a:sym typeface="+mn-ea"/>
              </a:rPr>
              <a:t>   </a:t>
            </a:r>
            <a:r>
              <a:rPr lang="zh-CN" altLang="en-US" sz="1600" dirty="0"/>
              <a:t>二春　好</a:t>
            </a:r>
            <a:r>
              <a:rPr lang="en-US" altLang="zh-CN" sz="1600" dirty="0"/>
              <a:t>，</a:t>
            </a:r>
            <a:r>
              <a:rPr lang="zh-CN" altLang="en-US" sz="1600" dirty="0"/>
              <a:t>我当记者</a:t>
            </a:r>
            <a:r>
              <a:rPr lang="en-US" altLang="zh-CN" sz="1600" dirty="0"/>
              <a:t>:(</a:t>
            </a:r>
            <a:r>
              <a:rPr lang="zh-CN" altLang="en-US" sz="1600" dirty="0"/>
              <a:t>模拟</a:t>
            </a:r>
            <a:r>
              <a:rPr lang="en-US" altLang="zh-CN" sz="1600" dirty="0"/>
              <a:t>)</a:t>
            </a:r>
            <a:r>
              <a:rPr lang="zh-CN" altLang="en-US" sz="1600" dirty="0"/>
              <a:t>您对修沟有什么感想</a:t>
            </a:r>
            <a:r>
              <a:rPr lang="en-US" altLang="zh-CN" sz="1600" dirty="0"/>
              <a:t>?</a:t>
            </a:r>
            <a:endParaRPr lang="en-US" altLang="zh-CN" sz="1600" dirty="0"/>
          </a:p>
          <a:p>
            <a:pPr fontAlgn="auto">
              <a:lnSpc>
                <a:spcPts val="2500"/>
              </a:lnSpc>
              <a:spcBef>
                <a:spcPts val="0"/>
              </a:spcBef>
              <a:spcAft>
                <a:spcPts val="0"/>
              </a:spcAft>
            </a:pPr>
            <a:r>
              <a:rPr lang="en-US" altLang="zh-CN" sz="1600" dirty="0">
                <a:sym typeface="+mn-ea"/>
              </a:rPr>
              <a:t>   </a:t>
            </a:r>
            <a:r>
              <a:rPr lang="zh-CN" altLang="en-US" sz="1600" dirty="0"/>
              <a:t>赵老　简单地说</a:t>
            </a:r>
            <a:r>
              <a:rPr lang="en-US" altLang="zh-CN" sz="1600" dirty="0"/>
              <a:t>，</a:t>
            </a:r>
            <a:r>
              <a:rPr lang="zh-CN" altLang="en-US" sz="1600" dirty="0"/>
              <a:t>这叫五福临门</a:t>
            </a:r>
            <a:r>
              <a:rPr lang="en-US" altLang="zh-CN" sz="1600" dirty="0"/>
              <a:t>!</a:t>
            </a:r>
            <a:endParaRPr lang="en-US" altLang="zh-CN" sz="1600" dirty="0"/>
          </a:p>
          <a:p>
            <a:pPr fontAlgn="auto">
              <a:lnSpc>
                <a:spcPts val="2500"/>
              </a:lnSpc>
              <a:spcBef>
                <a:spcPts val="0"/>
              </a:spcBef>
              <a:spcAft>
                <a:spcPts val="0"/>
              </a:spcAft>
            </a:pPr>
            <a:endParaRPr lang="en-US" altLang="zh-CN" sz="1600" dirty="0"/>
          </a:p>
        </p:txBody>
      </p:sp>
      <p:grpSp>
        <p:nvGrpSpPr>
          <p:cNvPr id="21" name="组合 20"/>
          <p:cNvGrpSpPr/>
          <p:nvPr/>
        </p:nvGrpSpPr>
        <p:grpSpPr>
          <a:xfrm>
            <a:off x="335915" y="836930"/>
            <a:ext cx="3568065" cy="548005"/>
            <a:chOff x="1216" y="1555"/>
            <a:chExt cx="5619" cy="863"/>
          </a:xfrm>
        </p:grpSpPr>
        <p:sp>
          <p:nvSpPr>
            <p:cNvPr id="22" name="文本框 21"/>
            <p:cNvSpPr txBox="1"/>
            <p:nvPr>
              <p:custDataLst>
                <p:tags r:id="rId3"/>
              </p:custDataLst>
            </p:nvPr>
          </p:nvSpPr>
          <p:spPr>
            <a:xfrm>
              <a:off x="2182" y="1565"/>
              <a:ext cx="4653" cy="725"/>
            </a:xfrm>
            <a:prstGeom prst="rect">
              <a:avLst/>
            </a:prstGeom>
            <a:noFill/>
          </p:spPr>
          <p:txBody>
            <a:bodyPr wrap="square" rtlCol="0">
              <a:spAutoFit/>
            </a:bodyPr>
            <a:p>
              <a:r>
                <a:rPr lang="zh-CN" altLang="en-US" sz="2400">
                  <a:solidFill>
                    <a:srgbClr val="3D589F"/>
                  </a:solidFill>
                </a:rPr>
                <a:t>刷素养</a:t>
              </a:r>
              <a:endParaRPr lang="zh-CN" altLang="en-US" sz="2400">
                <a:solidFill>
                  <a:srgbClr val="3D589F"/>
                </a:solidFill>
              </a:endParaRPr>
            </a:p>
          </p:txBody>
        </p:sp>
        <p:pic>
          <p:nvPicPr>
            <p:cNvPr id="23" name="图片 22" descr="模板图标"/>
            <p:cNvPicPr>
              <a:picLocks noChangeAspect="1"/>
            </p:cNvPicPr>
            <p:nvPr>
              <p:custDataLst>
                <p:tags r:id="rId4"/>
              </p:custDataLst>
            </p:nvPr>
          </p:nvPicPr>
          <p:blipFill>
            <a:blip r:embed="rId5"/>
            <a:stretch>
              <a:fillRect/>
            </a:stretch>
          </p:blipFill>
          <p:spPr>
            <a:xfrm>
              <a:off x="1216" y="1555"/>
              <a:ext cx="869" cy="863"/>
            </a:xfrm>
            <a:prstGeom prst="rect">
              <a:avLst/>
            </a:prstGeom>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1"/>
          <a:stretch>
            <a:fillRect/>
          </a:stretch>
        </p:blipFill>
        <p:spPr>
          <a:xfrm>
            <a:off x="10144760" y="-78105"/>
            <a:ext cx="1695450" cy="906145"/>
          </a:xfrm>
          <a:prstGeom prst="rect">
            <a:avLst/>
          </a:prstGeom>
        </p:spPr>
      </p:pic>
      <p:sp>
        <p:nvSpPr>
          <p:cNvPr id="4" name="文本框 3"/>
          <p:cNvSpPr txBox="1"/>
          <p:nvPr>
            <p:custDataLst>
              <p:tags r:id="rId2"/>
            </p:custDataLst>
          </p:nvPr>
        </p:nvSpPr>
        <p:spPr>
          <a:xfrm>
            <a:off x="405765" y="1269365"/>
            <a:ext cx="10883265" cy="5220970"/>
          </a:xfrm>
          <a:prstGeom prst="rect">
            <a:avLst/>
          </a:prstGeom>
          <a:noFill/>
        </p:spPr>
        <p:txBody>
          <a:bodyPr wrap="square" rtlCol="0">
            <a:spAutoFit/>
          </a:bodyPr>
          <a:p>
            <a:pPr fontAlgn="auto">
              <a:lnSpc>
                <a:spcPts val="2500"/>
              </a:lnSpc>
              <a:spcBef>
                <a:spcPts val="0"/>
              </a:spcBef>
              <a:spcAft>
                <a:spcPts val="0"/>
              </a:spcAft>
            </a:pPr>
            <a:r>
              <a:rPr lang="en-US" altLang="zh-CN" sz="1600" dirty="0"/>
              <a:t>    </a:t>
            </a:r>
            <a:r>
              <a:rPr lang="zh-CN" altLang="en-US" sz="1600" dirty="0"/>
              <a:t>二春　哪五福呢</a:t>
            </a:r>
            <a:r>
              <a:rPr lang="en-US" altLang="zh-CN" sz="1600" dirty="0"/>
              <a:t>?</a:t>
            </a:r>
            <a:endParaRPr lang="en-US" altLang="zh-CN" sz="1600" dirty="0"/>
          </a:p>
          <a:p>
            <a:pPr fontAlgn="auto">
              <a:lnSpc>
                <a:spcPts val="2500"/>
              </a:lnSpc>
              <a:spcBef>
                <a:spcPts val="0"/>
              </a:spcBef>
              <a:spcAft>
                <a:spcPts val="0"/>
              </a:spcAft>
            </a:pPr>
            <a:r>
              <a:rPr lang="en-US" altLang="zh-CN" sz="1600" dirty="0"/>
              <a:t>    </a:t>
            </a:r>
            <a:r>
              <a:rPr lang="zh-CN" altLang="en-US" sz="1600" dirty="0"/>
              <a:t>赵老　我们的门前修了暗沟</a:t>
            </a:r>
            <a:r>
              <a:rPr lang="en-US" altLang="zh-CN" sz="1600" dirty="0"/>
              <a:t>，</a:t>
            </a:r>
            <a:r>
              <a:rPr lang="zh-CN" altLang="en-US" sz="1600" dirty="0"/>
              <a:t>院后要填平老明沟</a:t>
            </a:r>
            <a:r>
              <a:rPr lang="en-US" altLang="zh-CN" sz="1600" dirty="0"/>
              <a:t>，</a:t>
            </a:r>
            <a:r>
              <a:rPr lang="zh-CN" altLang="en-US" sz="1600" dirty="0"/>
              <a:t>一福。前前后后都修上大马路</a:t>
            </a:r>
            <a:r>
              <a:rPr lang="en-US" altLang="zh-CN" sz="1600" dirty="0"/>
              <a:t>，</a:t>
            </a:r>
            <a:r>
              <a:rPr lang="zh-CN" altLang="en-US" sz="1600" dirty="0"/>
              <a:t>二福。我们有了自来水</a:t>
            </a:r>
            <a:r>
              <a:rPr lang="en-US" altLang="zh-CN" sz="1600" dirty="0"/>
              <a:t>，</a:t>
            </a:r>
            <a:r>
              <a:rPr lang="zh-CN" altLang="en-US" sz="1600" dirty="0"/>
              <a:t>三福。将来</a:t>
            </a:r>
            <a:r>
              <a:rPr lang="en-US" altLang="zh-CN" sz="1600" dirty="0"/>
              <a:t>，</a:t>
            </a:r>
            <a:r>
              <a:rPr lang="zh-CN" altLang="en-US" sz="1600" dirty="0"/>
              <a:t>这里成了手工业区</a:t>
            </a:r>
            <a:r>
              <a:rPr lang="en-US" altLang="zh-CN" sz="1600" dirty="0"/>
              <a:t>，</a:t>
            </a:r>
            <a:r>
              <a:rPr lang="zh-CN" altLang="en-US" sz="1600" dirty="0"/>
              <a:t>大家有活儿做</a:t>
            </a:r>
            <a:r>
              <a:rPr lang="en-US" altLang="zh-CN" sz="1600" dirty="0"/>
              <a:t>，</a:t>
            </a:r>
            <a:r>
              <a:rPr lang="zh-CN" altLang="en-US" sz="1600" dirty="0"/>
              <a:t>有饭吃</a:t>
            </a:r>
            <a:r>
              <a:rPr lang="en-US" altLang="zh-CN" sz="1600" dirty="0"/>
              <a:t>，</a:t>
            </a:r>
            <a:r>
              <a:rPr lang="zh-CN" altLang="en-US" sz="1600" dirty="0"/>
              <a:t>四福。赶明儿个金鱼池改为公园</a:t>
            </a:r>
            <a:r>
              <a:rPr lang="en-US" altLang="zh-CN" sz="1600" dirty="0"/>
              <a:t>，</a:t>
            </a:r>
            <a:r>
              <a:rPr lang="zh-CN" altLang="en-US" sz="1600" dirty="0"/>
              <a:t>做完了活儿有个散逛散逛的地方</a:t>
            </a:r>
            <a:r>
              <a:rPr lang="en-US" altLang="zh-CN" sz="1600" dirty="0"/>
              <a:t>，</a:t>
            </a:r>
            <a:r>
              <a:rPr lang="zh-CN" altLang="en-US" sz="1600" dirty="0"/>
              <a:t>五福</a:t>
            </a:r>
            <a:r>
              <a:rPr lang="en-US" altLang="zh-CN" sz="1600" dirty="0"/>
              <a:t>!</a:t>
            </a:r>
            <a:endParaRPr lang="en-US" altLang="zh-CN" sz="1600" dirty="0"/>
          </a:p>
          <a:p>
            <a:pPr fontAlgn="auto">
              <a:lnSpc>
                <a:spcPts val="2500"/>
              </a:lnSpc>
              <a:spcBef>
                <a:spcPts val="0"/>
              </a:spcBef>
              <a:spcAft>
                <a:spcPts val="0"/>
              </a:spcAft>
            </a:pPr>
            <a:r>
              <a:rPr lang="en-US" altLang="zh-CN" sz="1600" dirty="0">
                <a:sym typeface="+mn-ea"/>
              </a:rPr>
              <a:t>   </a:t>
            </a:r>
            <a:r>
              <a:rPr lang="zh-CN" altLang="en-US" sz="1600" dirty="0"/>
              <a:t>二春、四嫂、娘子、大妈　</a:t>
            </a:r>
            <a:r>
              <a:rPr lang="en-US" altLang="zh-CN" sz="1600" dirty="0"/>
              <a:t>(</a:t>
            </a:r>
            <a:r>
              <a:rPr lang="zh-CN" altLang="en-US" sz="1600" dirty="0"/>
              <a:t>与赵老同时</a:t>
            </a:r>
            <a:r>
              <a:rPr lang="en-US" altLang="zh-CN" sz="1600" dirty="0"/>
              <a:t>)</a:t>
            </a:r>
            <a:r>
              <a:rPr lang="zh-CN" altLang="en-US" sz="1600" dirty="0"/>
              <a:t>五福</a:t>
            </a:r>
            <a:r>
              <a:rPr lang="en-US" altLang="zh-CN" sz="1600" dirty="0"/>
              <a:t>!</a:t>
            </a:r>
            <a:endParaRPr lang="en-US" altLang="zh-CN" sz="1600" dirty="0"/>
          </a:p>
          <a:p>
            <a:pPr fontAlgn="auto">
              <a:lnSpc>
                <a:spcPts val="2500"/>
              </a:lnSpc>
              <a:spcBef>
                <a:spcPts val="0"/>
              </a:spcBef>
              <a:spcAft>
                <a:spcPts val="0"/>
              </a:spcAft>
            </a:pPr>
            <a:r>
              <a:rPr lang="en-US" altLang="zh-CN" sz="1600" dirty="0">
                <a:sym typeface="+mn-ea"/>
              </a:rPr>
              <a:t>   </a:t>
            </a:r>
            <a:r>
              <a:rPr lang="en-US" altLang="zh-CN" sz="1600" dirty="0"/>
              <a:t>[</a:t>
            </a:r>
            <a:r>
              <a:rPr lang="zh-CN" altLang="en-US" sz="1600" dirty="0"/>
              <a:t>远处军乐声</a:t>
            </a:r>
            <a:r>
              <a:rPr lang="en-US" altLang="zh-CN" sz="1600" dirty="0"/>
              <a:t>，</a:t>
            </a:r>
            <a:r>
              <a:rPr lang="zh-CN" altLang="en-US" sz="1600" dirty="0"/>
              <a:t>腰鼓声。</a:t>
            </a:r>
            <a:r>
              <a:rPr lang="en-US" altLang="zh-CN" sz="1600" dirty="0"/>
              <a:t>]</a:t>
            </a:r>
            <a:endParaRPr lang="en-US" altLang="zh-CN" sz="1600" dirty="0"/>
          </a:p>
          <a:p>
            <a:pPr fontAlgn="auto">
              <a:lnSpc>
                <a:spcPts val="2500"/>
              </a:lnSpc>
              <a:spcBef>
                <a:spcPts val="0"/>
              </a:spcBef>
              <a:spcAft>
                <a:spcPts val="0"/>
              </a:spcAft>
            </a:pPr>
            <a:r>
              <a:rPr lang="en-US" altLang="zh-CN" sz="1600" dirty="0">
                <a:sym typeface="+mn-ea"/>
              </a:rPr>
              <a:t>   </a:t>
            </a:r>
            <a:r>
              <a:rPr lang="zh-CN" altLang="en-US" sz="1600" dirty="0"/>
              <a:t>警察　开会去喽</a:t>
            </a:r>
            <a:r>
              <a:rPr lang="en-US" altLang="zh-CN" sz="1600" dirty="0"/>
              <a:t>!</a:t>
            </a:r>
            <a:r>
              <a:rPr lang="zh-CN" altLang="en-US" sz="1600" dirty="0"/>
              <a:t>快到时候啦</a:t>
            </a:r>
            <a:r>
              <a:rPr lang="en-US" altLang="zh-CN" sz="1600" dirty="0"/>
              <a:t>!</a:t>
            </a:r>
            <a:endParaRPr lang="en-US" altLang="zh-CN" sz="1600" dirty="0"/>
          </a:p>
          <a:p>
            <a:pPr fontAlgn="auto">
              <a:lnSpc>
                <a:spcPts val="2500"/>
              </a:lnSpc>
              <a:spcBef>
                <a:spcPts val="0"/>
              </a:spcBef>
              <a:spcAft>
                <a:spcPts val="0"/>
              </a:spcAft>
            </a:pPr>
            <a:r>
              <a:rPr lang="en-US" altLang="zh-CN" sz="1600" dirty="0">
                <a:sym typeface="+mn-ea"/>
              </a:rPr>
              <a:t>   </a:t>
            </a:r>
            <a:r>
              <a:rPr lang="zh-CN" altLang="en-US" sz="1600" dirty="0"/>
              <a:t>疯子　诸位别忙</a:t>
            </a:r>
            <a:r>
              <a:rPr lang="en-US" altLang="zh-CN" sz="1600" dirty="0"/>
              <a:t>，</a:t>
            </a:r>
            <a:r>
              <a:rPr lang="zh-CN" altLang="en-US" sz="1600" dirty="0"/>
              <a:t>先等等</a:t>
            </a:r>
            <a:r>
              <a:rPr lang="en-US" altLang="zh-CN" sz="1600" dirty="0"/>
              <a:t>!</a:t>
            </a:r>
            <a:r>
              <a:rPr lang="zh-CN" altLang="en-US" sz="1600" dirty="0"/>
              <a:t>我这儿编出来个新词儿</a:t>
            </a:r>
            <a:r>
              <a:rPr lang="en-US" altLang="zh-CN" sz="1600" dirty="0"/>
              <a:t>，</a:t>
            </a:r>
            <a:r>
              <a:rPr lang="zh-CN" altLang="en-US" sz="1600" dirty="0"/>
              <a:t>先给你们唱唱试试</a:t>
            </a:r>
            <a:r>
              <a:rPr lang="en-US" altLang="zh-CN" sz="1600" dirty="0"/>
              <a:t>!</a:t>
            </a:r>
            <a:endParaRPr lang="en-US" altLang="zh-CN" sz="1600" dirty="0"/>
          </a:p>
          <a:p>
            <a:pPr fontAlgn="auto">
              <a:lnSpc>
                <a:spcPts val="2500"/>
              </a:lnSpc>
              <a:spcBef>
                <a:spcPts val="0"/>
              </a:spcBef>
              <a:spcAft>
                <a:spcPts val="0"/>
              </a:spcAft>
            </a:pPr>
            <a:r>
              <a:rPr lang="en-US" altLang="zh-CN" sz="1600" dirty="0">
                <a:sym typeface="+mn-ea"/>
              </a:rPr>
              <a:t>   </a:t>
            </a:r>
            <a:r>
              <a:rPr lang="zh-CN" altLang="en-US" sz="1600" dirty="0"/>
              <a:t>众人　赞成</a:t>
            </a:r>
            <a:r>
              <a:rPr lang="en-US" altLang="zh-CN" sz="1600" dirty="0"/>
              <a:t>!</a:t>
            </a:r>
            <a:r>
              <a:rPr lang="zh-CN" altLang="en-US" sz="1600" dirty="0"/>
              <a:t>唱</a:t>
            </a:r>
            <a:r>
              <a:rPr lang="en-US" altLang="zh-CN" sz="1600" dirty="0"/>
              <a:t>，</a:t>
            </a:r>
            <a:r>
              <a:rPr lang="zh-CN" altLang="en-US" sz="1600" dirty="0"/>
              <a:t>唱</a:t>
            </a:r>
            <a:r>
              <a:rPr lang="en-US" altLang="zh-CN" sz="1600" dirty="0"/>
              <a:t>!</a:t>
            </a:r>
            <a:endParaRPr lang="en-US" altLang="zh-CN" sz="1600" dirty="0"/>
          </a:p>
          <a:p>
            <a:pPr fontAlgn="auto">
              <a:lnSpc>
                <a:spcPts val="2500"/>
              </a:lnSpc>
              <a:spcBef>
                <a:spcPts val="0"/>
              </a:spcBef>
              <a:spcAft>
                <a:spcPts val="0"/>
              </a:spcAft>
            </a:pPr>
            <a:r>
              <a:rPr lang="en-US" altLang="zh-CN" sz="1600" dirty="0">
                <a:sym typeface="+mn-ea"/>
              </a:rPr>
              <a:t>   </a:t>
            </a:r>
            <a:r>
              <a:rPr lang="zh-CN" altLang="en-US" sz="1600" dirty="0"/>
              <a:t>疯子　听着啊</a:t>
            </a:r>
            <a:r>
              <a:rPr lang="en-US" altLang="zh-CN" sz="1600" dirty="0"/>
              <a:t>——</a:t>
            </a:r>
            <a:r>
              <a:rPr lang="zh-CN" altLang="en-US" sz="1600" dirty="0"/>
              <a:t>给诸位</a:t>
            </a:r>
            <a:r>
              <a:rPr lang="en-US" altLang="zh-CN" sz="1600" dirty="0"/>
              <a:t>，</a:t>
            </a:r>
            <a:r>
              <a:rPr lang="zh-CN" altLang="en-US" sz="1600" dirty="0"/>
              <a:t>道大喜</a:t>
            </a:r>
            <a:r>
              <a:rPr lang="en-US" altLang="zh-CN" sz="1600" dirty="0"/>
              <a:t>，</a:t>
            </a:r>
            <a:r>
              <a:rPr lang="zh-CN" altLang="en-US" sz="1600" dirty="0"/>
              <a:t>人民政府了不起</a:t>
            </a:r>
            <a:r>
              <a:rPr lang="en-US" altLang="zh-CN" sz="1600" dirty="0"/>
              <a:t>!</a:t>
            </a:r>
            <a:r>
              <a:rPr lang="zh-CN" altLang="en-US" sz="1600" dirty="0"/>
              <a:t>了不起</a:t>
            </a:r>
            <a:r>
              <a:rPr lang="en-US" altLang="zh-CN" sz="1600" dirty="0"/>
              <a:t>，</a:t>
            </a:r>
            <a:r>
              <a:rPr lang="zh-CN" altLang="en-US" sz="1600" dirty="0"/>
              <a:t>修臭沟</a:t>
            </a:r>
            <a:r>
              <a:rPr lang="en-US" altLang="zh-CN" sz="1600" dirty="0"/>
              <a:t>，</a:t>
            </a:r>
            <a:r>
              <a:rPr lang="zh-CN" altLang="en-US" sz="1600" dirty="0"/>
              <a:t>上手儿先给咱们穷人修。请诸位</a:t>
            </a:r>
            <a:r>
              <a:rPr lang="en-US" altLang="zh-CN" sz="1600" dirty="0"/>
              <a:t>，</a:t>
            </a:r>
            <a:r>
              <a:rPr lang="zh-CN" altLang="en-US" sz="1600" dirty="0"/>
              <a:t>想周全</a:t>
            </a:r>
            <a:r>
              <a:rPr lang="en-US" altLang="zh-CN" sz="1600" dirty="0"/>
              <a:t>，</a:t>
            </a:r>
            <a:r>
              <a:rPr lang="zh-CN" altLang="en-US" sz="1600" dirty="0"/>
              <a:t>东单、西四、鼓楼前</a:t>
            </a:r>
            <a:r>
              <a:rPr lang="en-US" altLang="zh-CN" sz="1600" dirty="0"/>
              <a:t>;</a:t>
            </a:r>
            <a:r>
              <a:rPr lang="zh-CN" altLang="en-US" sz="1600" dirty="0"/>
              <a:t>还有那</a:t>
            </a:r>
            <a:r>
              <a:rPr lang="en-US" altLang="zh-CN" sz="1600" dirty="0"/>
              <a:t>，</a:t>
            </a:r>
            <a:r>
              <a:rPr lang="zh-CN" altLang="en-US" sz="1600" dirty="0"/>
              <a:t>先农坛</a:t>
            </a:r>
            <a:r>
              <a:rPr lang="en-US" altLang="zh-CN" sz="1600" dirty="0"/>
              <a:t>，</a:t>
            </a:r>
            <a:r>
              <a:rPr lang="zh-CN" altLang="en-US" sz="1600" dirty="0"/>
              <a:t>五坛八庙、颐和园</a:t>
            </a:r>
            <a:r>
              <a:rPr lang="en-US" altLang="zh-CN" sz="1600" dirty="0"/>
              <a:t>;</a:t>
            </a:r>
            <a:r>
              <a:rPr lang="zh-CN" altLang="en-US" sz="1600" dirty="0"/>
              <a:t>要讲修</a:t>
            </a:r>
            <a:r>
              <a:rPr lang="en-US" altLang="zh-CN" sz="1600" dirty="0"/>
              <a:t>，</a:t>
            </a:r>
            <a:r>
              <a:rPr lang="zh-CN" altLang="en-US" sz="1600" dirty="0"/>
              <a:t>都得修</a:t>
            </a:r>
            <a:r>
              <a:rPr lang="en-US" altLang="zh-CN" sz="1600" dirty="0"/>
              <a:t>，</a:t>
            </a:r>
            <a:r>
              <a:rPr lang="zh-CN" altLang="en-US" sz="1600" dirty="0"/>
              <a:t>为什么先管龙须沟</a:t>
            </a:r>
            <a:r>
              <a:rPr lang="en-US" altLang="zh-CN" sz="1600" dirty="0"/>
              <a:t>?</a:t>
            </a:r>
            <a:r>
              <a:rPr lang="zh-CN" altLang="en-US" sz="1600" dirty="0"/>
              <a:t>都只为</a:t>
            </a:r>
            <a:r>
              <a:rPr lang="en-US" altLang="zh-CN" sz="1600" dirty="0"/>
              <a:t>，</a:t>
            </a:r>
            <a:r>
              <a:rPr lang="zh-CN" altLang="en-US" sz="1600" dirty="0"/>
              <a:t>这儿脏</a:t>
            </a:r>
            <a:r>
              <a:rPr lang="en-US" altLang="zh-CN" sz="1600" dirty="0"/>
              <a:t>，</a:t>
            </a:r>
            <a:r>
              <a:rPr lang="zh-CN" altLang="en-US" sz="1600" dirty="0"/>
              <a:t>这儿臭</a:t>
            </a:r>
            <a:r>
              <a:rPr lang="en-US" altLang="zh-CN" sz="1600" dirty="0"/>
              <a:t>，</a:t>
            </a:r>
            <a:r>
              <a:rPr lang="zh-CN" altLang="en-US" sz="1600" dirty="0"/>
              <a:t>政府看着心里真难受</a:t>
            </a:r>
            <a:r>
              <a:rPr lang="en-US" altLang="zh-CN" sz="1600" dirty="0"/>
              <a:t>!</a:t>
            </a:r>
            <a:r>
              <a:rPr lang="zh-CN" altLang="en-US" sz="1600" dirty="0"/>
              <a:t>好政府</a:t>
            </a:r>
            <a:r>
              <a:rPr lang="en-US" altLang="zh-CN" sz="1600" dirty="0"/>
              <a:t>，</a:t>
            </a:r>
            <a:r>
              <a:rPr lang="zh-CN" altLang="en-US" sz="1600" dirty="0"/>
              <a:t>爱穷人</a:t>
            </a:r>
            <a:r>
              <a:rPr lang="en-US" altLang="zh-CN" sz="1600" dirty="0"/>
              <a:t>，</a:t>
            </a:r>
            <a:r>
              <a:rPr lang="zh-CN" altLang="en-US" sz="1600" dirty="0"/>
              <a:t>教咱们干干净净大翻身。修了沟</a:t>
            </a:r>
            <a:r>
              <a:rPr lang="en-US" altLang="zh-CN" sz="1600" dirty="0"/>
              <a:t>，</a:t>
            </a:r>
            <a:r>
              <a:rPr lang="zh-CN" altLang="en-US" sz="1600" dirty="0"/>
              <a:t>又修路</a:t>
            </a:r>
            <a:r>
              <a:rPr lang="en-US" altLang="zh-CN" sz="1600" dirty="0"/>
              <a:t>，</a:t>
            </a:r>
            <a:r>
              <a:rPr lang="zh-CN" altLang="en-US" sz="1600" dirty="0"/>
              <a:t>好教咱们挺着腰板儿迈大步</a:t>
            </a:r>
            <a:r>
              <a:rPr lang="en-US" altLang="zh-CN" sz="1600" dirty="0"/>
              <a:t>;</a:t>
            </a:r>
            <a:r>
              <a:rPr lang="zh-CN" altLang="en-US" sz="1600" dirty="0"/>
              <a:t>迈大步</a:t>
            </a:r>
            <a:r>
              <a:rPr lang="en-US" altLang="zh-CN" sz="1600" dirty="0"/>
              <a:t>，</a:t>
            </a:r>
            <a:r>
              <a:rPr lang="zh-CN" altLang="en-US" sz="1600" dirty="0"/>
              <a:t>笑嘻嘻</a:t>
            </a:r>
            <a:r>
              <a:rPr lang="en-US" altLang="zh-CN" sz="1600" dirty="0"/>
              <a:t>，</a:t>
            </a:r>
            <a:r>
              <a:rPr lang="zh-CN" altLang="en-US" sz="1600" dirty="0"/>
              <a:t>劳动人民努力又心齐。齐努力</a:t>
            </a:r>
            <a:r>
              <a:rPr lang="en-US" altLang="zh-CN" sz="1600" dirty="0"/>
              <a:t>，</a:t>
            </a:r>
            <a:r>
              <a:rPr lang="zh-CN" altLang="en-US" sz="1600" dirty="0"/>
              <a:t>多做工</a:t>
            </a:r>
            <a:r>
              <a:rPr lang="en-US" altLang="zh-CN" sz="1600" dirty="0"/>
              <a:t>，</a:t>
            </a:r>
            <a:r>
              <a:rPr lang="zh-CN" altLang="en-US" sz="1600" dirty="0"/>
              <a:t>国泰民安享太平</a:t>
            </a:r>
            <a:r>
              <a:rPr lang="en-US" altLang="zh-CN" sz="1600" dirty="0"/>
              <a:t>!</a:t>
            </a:r>
            <a:endParaRPr lang="en-US" altLang="zh-CN" sz="1600" dirty="0"/>
          </a:p>
          <a:p>
            <a:pPr fontAlgn="auto">
              <a:lnSpc>
                <a:spcPts val="2500"/>
              </a:lnSpc>
              <a:spcBef>
                <a:spcPts val="0"/>
              </a:spcBef>
              <a:spcAft>
                <a:spcPts val="0"/>
              </a:spcAft>
            </a:pPr>
            <a:r>
              <a:rPr lang="en-US" altLang="zh-CN" sz="1600" dirty="0">
                <a:sym typeface="+mn-ea"/>
              </a:rPr>
              <a:t>   </a:t>
            </a:r>
            <a:r>
              <a:rPr lang="zh-CN" altLang="en-US" sz="1600" dirty="0"/>
              <a:t>众人　</a:t>
            </a:r>
            <a:r>
              <a:rPr lang="en-US" altLang="zh-CN" sz="1600" dirty="0"/>
              <a:t>(</a:t>
            </a:r>
            <a:r>
              <a:rPr lang="zh-CN" altLang="en-US" sz="1600" dirty="0"/>
              <a:t>跟疯子齐声喊</a:t>
            </a:r>
            <a:r>
              <a:rPr lang="en-US" altLang="zh-CN" sz="1600" dirty="0"/>
              <a:t>)</a:t>
            </a:r>
            <a:r>
              <a:rPr lang="zh-CN" altLang="en-US" sz="1600" dirty="0"/>
              <a:t>享太平</a:t>
            </a:r>
            <a:r>
              <a:rPr lang="en-US" altLang="zh-CN" sz="1600" dirty="0"/>
              <a:t>!</a:t>
            </a:r>
            <a:endParaRPr lang="en-US" altLang="zh-CN" sz="1600" dirty="0"/>
          </a:p>
          <a:p>
            <a:pPr fontAlgn="auto">
              <a:lnSpc>
                <a:spcPts val="2500"/>
              </a:lnSpc>
              <a:spcBef>
                <a:spcPts val="0"/>
              </a:spcBef>
              <a:spcAft>
                <a:spcPts val="0"/>
              </a:spcAft>
            </a:pPr>
            <a:r>
              <a:rPr lang="en-US" altLang="zh-CN" sz="1600" dirty="0">
                <a:sym typeface="+mn-ea"/>
              </a:rPr>
              <a:t>   </a:t>
            </a:r>
            <a:r>
              <a:rPr lang="en-US" altLang="zh-CN" sz="1600" dirty="0"/>
              <a:t>[</a:t>
            </a:r>
            <a:r>
              <a:rPr lang="zh-CN" altLang="en-US" sz="1600" dirty="0"/>
              <a:t>大家随着欢呼声音涌出小院</a:t>
            </a:r>
            <a:r>
              <a:rPr lang="en-US" altLang="zh-CN" sz="1600" dirty="0"/>
              <a:t>，</a:t>
            </a:r>
            <a:r>
              <a:rPr lang="zh-CN" altLang="en-US" sz="1600" dirty="0"/>
              <a:t>外边会场上的军乐声起</a:t>
            </a:r>
            <a:r>
              <a:rPr lang="en-US" altLang="zh-CN" sz="1600" dirty="0"/>
              <a:t>，</a:t>
            </a:r>
            <a:r>
              <a:rPr lang="zh-CN" altLang="en-US" sz="1600" dirty="0"/>
              <a:t>幕在《青年进行曲》声音中徐徐落下。</a:t>
            </a:r>
            <a:r>
              <a:rPr lang="en-US" altLang="zh-CN" sz="1600" dirty="0"/>
              <a:t>]</a:t>
            </a:r>
            <a:endParaRPr lang="en-US" altLang="zh-CN" sz="1600" dirty="0"/>
          </a:p>
          <a:p>
            <a:pPr algn="r" fontAlgn="auto">
              <a:lnSpc>
                <a:spcPts val="2500"/>
              </a:lnSpc>
              <a:spcBef>
                <a:spcPts val="0"/>
              </a:spcBef>
              <a:spcAft>
                <a:spcPts val="0"/>
              </a:spcAft>
            </a:pPr>
            <a:r>
              <a:rPr lang="en-US" altLang="zh-CN" sz="1600" dirty="0"/>
              <a:t>(</a:t>
            </a:r>
            <a:r>
              <a:rPr lang="zh-CN" altLang="en-US" sz="1600" dirty="0"/>
              <a:t>有删改</a:t>
            </a:r>
            <a:r>
              <a:rPr lang="en-US" altLang="zh-CN" sz="1600" dirty="0"/>
              <a:t>)</a:t>
            </a:r>
            <a:endParaRPr lang="en-US" altLang="zh-CN" sz="1600" dirty="0"/>
          </a:p>
        </p:txBody>
      </p:sp>
      <p:grpSp>
        <p:nvGrpSpPr>
          <p:cNvPr id="21" name="组合 20"/>
          <p:cNvGrpSpPr/>
          <p:nvPr/>
        </p:nvGrpSpPr>
        <p:grpSpPr>
          <a:xfrm>
            <a:off x="335915" y="836930"/>
            <a:ext cx="3568065" cy="548005"/>
            <a:chOff x="1216" y="1555"/>
            <a:chExt cx="5619" cy="863"/>
          </a:xfrm>
        </p:grpSpPr>
        <p:sp>
          <p:nvSpPr>
            <p:cNvPr id="22" name="文本框 21"/>
            <p:cNvSpPr txBox="1"/>
            <p:nvPr>
              <p:custDataLst>
                <p:tags r:id="rId3"/>
              </p:custDataLst>
            </p:nvPr>
          </p:nvSpPr>
          <p:spPr>
            <a:xfrm>
              <a:off x="2182" y="1565"/>
              <a:ext cx="4653" cy="725"/>
            </a:xfrm>
            <a:prstGeom prst="rect">
              <a:avLst/>
            </a:prstGeom>
            <a:noFill/>
          </p:spPr>
          <p:txBody>
            <a:bodyPr wrap="square" rtlCol="0">
              <a:spAutoFit/>
            </a:bodyPr>
            <a:p>
              <a:r>
                <a:rPr lang="zh-CN" altLang="en-US" sz="2400">
                  <a:solidFill>
                    <a:srgbClr val="3D589F"/>
                  </a:solidFill>
                </a:rPr>
                <a:t>刷素养</a:t>
              </a:r>
              <a:endParaRPr lang="zh-CN" altLang="en-US" sz="2400">
                <a:solidFill>
                  <a:srgbClr val="3D589F"/>
                </a:solidFill>
              </a:endParaRPr>
            </a:p>
          </p:txBody>
        </p:sp>
        <p:pic>
          <p:nvPicPr>
            <p:cNvPr id="23" name="图片 22" descr="模板图标"/>
            <p:cNvPicPr>
              <a:picLocks noChangeAspect="1"/>
            </p:cNvPicPr>
            <p:nvPr>
              <p:custDataLst>
                <p:tags r:id="rId4"/>
              </p:custDataLst>
            </p:nvPr>
          </p:nvPicPr>
          <p:blipFill>
            <a:blip r:embed="rId5"/>
            <a:stretch>
              <a:fillRect/>
            </a:stretch>
          </p:blipFill>
          <p:spPr>
            <a:xfrm>
              <a:off x="1216" y="1555"/>
              <a:ext cx="869" cy="863"/>
            </a:xfrm>
            <a:prstGeom prst="rect">
              <a:avLst/>
            </a:prstGeom>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p:nvSpPr>
        <p:spPr>
          <a:xfrm>
            <a:off x="839470" y="1340485"/>
            <a:ext cx="10847705" cy="807085"/>
          </a:xfrm>
          <a:prstGeom prst="rect">
            <a:avLst/>
          </a:prstGeom>
          <a:noFill/>
        </p:spPr>
        <p:txBody>
          <a:bodyPr wrap="square" rtlCol="0">
            <a:noAutofit/>
          </a:bodyPr>
          <a:lstStyle/>
          <a:p>
            <a:pPr>
              <a:lnSpc>
                <a:spcPct val="150000"/>
              </a:lnSpc>
            </a:pPr>
            <a:r>
              <a:rPr lang="en-US" altLang="zh-CN"/>
              <a:t>6.</a:t>
            </a:r>
            <a:r>
              <a:rPr lang="zh-CN" altLang="en-US"/>
              <a:t>下列对剧本相关内容的理解</a:t>
            </a:r>
            <a:r>
              <a:rPr lang="en-US" altLang="zh-CN"/>
              <a:t>，</a:t>
            </a:r>
            <a:r>
              <a:rPr lang="zh-CN" altLang="en-US"/>
              <a:t>不正确的一项是</a:t>
            </a:r>
            <a:r>
              <a:rPr lang="en-US" altLang="zh-CN"/>
              <a:t>	(</a:t>
            </a:r>
            <a:r>
              <a:rPr lang="zh-CN" altLang="en-US"/>
              <a:t>　　</a:t>
            </a:r>
            <a:r>
              <a:rPr lang="en-US" altLang="zh-CN"/>
              <a:t>)</a:t>
            </a:r>
            <a:endParaRPr lang="en-US" altLang="zh-CN"/>
          </a:p>
          <a:p>
            <a:pPr>
              <a:lnSpc>
                <a:spcPct val="150000"/>
              </a:lnSpc>
            </a:pPr>
            <a:r>
              <a:rPr lang="en-US" altLang="zh-CN"/>
              <a:t>A.</a:t>
            </a:r>
            <a:r>
              <a:rPr lang="zh-CN" altLang="en-US"/>
              <a:t>冯狗子来找疯子的麻烦</a:t>
            </a:r>
            <a:r>
              <a:rPr lang="en-US" altLang="zh-CN"/>
              <a:t>，</a:t>
            </a:r>
            <a:r>
              <a:rPr lang="zh-CN" altLang="en-US"/>
              <a:t>四嫂和大妈都想办法阻止</a:t>
            </a:r>
            <a:r>
              <a:rPr lang="en-US" altLang="zh-CN"/>
              <a:t>，</a:t>
            </a:r>
            <a:r>
              <a:rPr lang="zh-CN" altLang="en-US"/>
              <a:t>赵老更是气愤不已</a:t>
            </a:r>
            <a:r>
              <a:rPr lang="en-US" altLang="zh-CN"/>
              <a:t>，</a:t>
            </a:r>
            <a:r>
              <a:rPr lang="zh-CN" altLang="en-US"/>
              <a:t>这表现了他们对疯子的关切</a:t>
            </a:r>
            <a:r>
              <a:rPr lang="en-US" altLang="zh-CN"/>
              <a:t>，</a:t>
            </a:r>
            <a:r>
              <a:rPr lang="zh-CN" altLang="en-US"/>
              <a:t>及邻里之间的和谐氛围。</a:t>
            </a:r>
            <a:endParaRPr lang="zh-CN" altLang="en-US"/>
          </a:p>
          <a:p>
            <a:pPr>
              <a:lnSpc>
                <a:spcPct val="150000"/>
              </a:lnSpc>
            </a:pPr>
            <a:r>
              <a:rPr lang="en-US" altLang="zh-CN"/>
              <a:t>B.</a:t>
            </a:r>
            <a:r>
              <a:rPr lang="zh-CN" altLang="en-US"/>
              <a:t>龙须沟新沟落成后的布景写出了小杂院里清爽洁净、生机勃勃的特点</a:t>
            </a:r>
            <a:r>
              <a:rPr lang="en-US" altLang="zh-CN"/>
              <a:t>，</a:t>
            </a:r>
            <a:r>
              <a:rPr lang="zh-CN" altLang="en-US"/>
              <a:t>这一环境让人感受到中华人民共和国成立带来的重生和希望。</a:t>
            </a:r>
            <a:endParaRPr lang="zh-CN" altLang="en-US"/>
          </a:p>
          <a:p>
            <a:pPr>
              <a:lnSpc>
                <a:spcPct val="150000"/>
              </a:lnSpc>
            </a:pPr>
            <a:r>
              <a:rPr lang="en-US" altLang="zh-CN"/>
              <a:t>C.</a:t>
            </a:r>
            <a:r>
              <a:rPr lang="zh-CN" altLang="en-US"/>
              <a:t>二春模拟新闻记者采访赵老对修沟的感想</a:t>
            </a:r>
            <a:r>
              <a:rPr lang="en-US" altLang="zh-CN"/>
              <a:t>，</a:t>
            </a:r>
            <a:r>
              <a:rPr lang="zh-CN" altLang="en-US"/>
              <a:t>赵老用</a:t>
            </a:r>
            <a:r>
              <a:rPr lang="en-US" altLang="zh-CN"/>
              <a:t>“</a:t>
            </a:r>
            <a:r>
              <a:rPr lang="zh-CN" altLang="en-US"/>
              <a:t>五福临门</a:t>
            </a:r>
            <a:r>
              <a:rPr lang="en-US" altLang="zh-CN"/>
              <a:t>”</a:t>
            </a:r>
            <a:r>
              <a:rPr lang="zh-CN" altLang="en-US"/>
              <a:t>来表达</a:t>
            </a:r>
            <a:r>
              <a:rPr lang="en-US" altLang="zh-CN"/>
              <a:t>，</a:t>
            </a:r>
            <a:r>
              <a:rPr lang="zh-CN" altLang="en-US"/>
              <a:t>有对政府改善民生的赞美</a:t>
            </a:r>
            <a:r>
              <a:rPr lang="en-US" altLang="zh-CN"/>
              <a:t>，</a:t>
            </a:r>
            <a:r>
              <a:rPr lang="zh-CN" altLang="en-US"/>
              <a:t>也有对未来美好生活的憧憬。</a:t>
            </a:r>
            <a:endParaRPr lang="zh-CN" altLang="en-US"/>
          </a:p>
          <a:p>
            <a:pPr>
              <a:lnSpc>
                <a:spcPct val="150000"/>
              </a:lnSpc>
            </a:pPr>
            <a:r>
              <a:rPr lang="en-US" altLang="zh-CN"/>
              <a:t>D.</a:t>
            </a:r>
            <a:r>
              <a:rPr lang="zh-CN" altLang="en-US"/>
              <a:t>剧本通过写北京解放前小杂院里的人家辛酸苦难的经历</a:t>
            </a:r>
            <a:r>
              <a:rPr lang="en-US" altLang="zh-CN"/>
              <a:t>，</a:t>
            </a:r>
            <a:r>
              <a:rPr lang="zh-CN" altLang="en-US"/>
              <a:t>与中华人民共和国成立后幸福快乐的生活</a:t>
            </a:r>
            <a:r>
              <a:rPr lang="en-US" altLang="zh-CN"/>
              <a:t>，</a:t>
            </a:r>
            <a:r>
              <a:rPr lang="zh-CN" altLang="en-US"/>
              <a:t>反映了龙须沟一带百姓命运的巨大改变。</a:t>
            </a:r>
            <a:endParaRPr lang="zh-CN" altLang="en-US"/>
          </a:p>
        </p:txBody>
      </p:sp>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2"/>
          <a:stretch>
            <a:fillRect/>
          </a:stretch>
        </p:blipFill>
        <p:spPr>
          <a:xfrm>
            <a:off x="10144760" y="-78105"/>
            <a:ext cx="1695450" cy="906145"/>
          </a:xfrm>
          <a:prstGeom prst="rect">
            <a:avLst/>
          </a:prstGeom>
        </p:spPr>
      </p:pic>
      <p:grpSp>
        <p:nvGrpSpPr>
          <p:cNvPr id="15" name="组合 14"/>
          <p:cNvGrpSpPr/>
          <p:nvPr/>
        </p:nvGrpSpPr>
        <p:grpSpPr>
          <a:xfrm>
            <a:off x="772160" y="843915"/>
            <a:ext cx="3568065" cy="548005"/>
            <a:chOff x="1216" y="1668"/>
            <a:chExt cx="5619" cy="863"/>
          </a:xfrm>
        </p:grpSpPr>
        <p:sp>
          <p:nvSpPr>
            <p:cNvPr id="9" name="文本框 8"/>
            <p:cNvSpPr txBox="1"/>
            <p:nvPr/>
          </p:nvSpPr>
          <p:spPr>
            <a:xfrm>
              <a:off x="2182" y="1791"/>
              <a:ext cx="4653" cy="725"/>
            </a:xfrm>
            <a:prstGeom prst="rect">
              <a:avLst/>
            </a:prstGeom>
            <a:noFill/>
          </p:spPr>
          <p:txBody>
            <a:bodyPr wrap="square" rtlCol="0">
              <a:spAutoFit/>
            </a:bodyPr>
            <a:lstStyle/>
            <a:p>
              <a:r>
                <a:rPr lang="zh-CN" altLang="en-US" sz="2400">
                  <a:solidFill>
                    <a:srgbClr val="3D589F"/>
                  </a:solidFill>
                </a:rPr>
                <a:t>刷素养</a:t>
              </a:r>
              <a:endParaRPr lang="zh-CN" altLang="en-US" sz="2400">
                <a:solidFill>
                  <a:srgbClr val="3D589F"/>
                </a:solidFill>
              </a:endParaRPr>
            </a:p>
          </p:txBody>
        </p:sp>
        <p:pic>
          <p:nvPicPr>
            <p:cNvPr id="14" name="图片 13" descr="模板图标"/>
            <p:cNvPicPr>
              <a:picLocks noChangeAspect="1"/>
            </p:cNvPicPr>
            <p:nvPr/>
          </p:nvPicPr>
          <p:blipFill>
            <a:blip r:embed="rId3"/>
            <a:stretch>
              <a:fillRect/>
            </a:stretch>
          </p:blipFill>
          <p:spPr>
            <a:xfrm>
              <a:off x="1216" y="1668"/>
              <a:ext cx="869" cy="863"/>
            </a:xfrm>
            <a:prstGeom prst="rect">
              <a:avLst/>
            </a:prstGeom>
          </p:spPr>
        </p:pic>
      </p:grpSp>
      <p:sp>
        <p:nvSpPr>
          <p:cNvPr id="2" name="文本框 1"/>
          <p:cNvSpPr txBox="1"/>
          <p:nvPr/>
        </p:nvSpPr>
        <p:spPr>
          <a:xfrm>
            <a:off x="623570" y="5225415"/>
            <a:ext cx="10511155" cy="316865"/>
          </a:xfrm>
          <a:prstGeom prst="rect">
            <a:avLst/>
          </a:prstGeom>
          <a:noFill/>
        </p:spPr>
        <p:txBody>
          <a:bodyPr wrap="square" rtlCol="0">
            <a:noAutofit/>
          </a:bodyPr>
          <a:p>
            <a:pPr algn="l">
              <a:buClrTx/>
              <a:buSzTx/>
              <a:buFontTx/>
            </a:pPr>
            <a:r>
              <a:rPr lang="zh-CN" altLang="en-US"/>
              <a:t>【</a:t>
            </a:r>
            <a:r>
              <a:rPr altLang="zh-CN" dirty="0"/>
              <a:t>解析】</a:t>
            </a:r>
            <a:r>
              <a:rPr lang="zh-CN" altLang="en-US" dirty="0"/>
              <a:t>本题考查分析文章内容的能力。</a:t>
            </a:r>
            <a:r>
              <a:rPr lang="en-US" altLang="zh-CN" dirty="0"/>
              <a:t>A</a:t>
            </a:r>
            <a:r>
              <a:rPr lang="zh-CN" altLang="en-US" dirty="0"/>
              <a:t>项</a:t>
            </a:r>
            <a:r>
              <a:rPr lang="en-US" altLang="zh-CN" dirty="0"/>
              <a:t>，</a:t>
            </a:r>
            <a:r>
              <a:rPr lang="en-US" altLang="zh-CN" dirty="0"/>
              <a:t>“</a:t>
            </a:r>
            <a:r>
              <a:rPr lang="zh-CN" altLang="en-US" dirty="0"/>
              <a:t>和谐氛围</a:t>
            </a:r>
            <a:r>
              <a:rPr lang="en-US" altLang="zh-CN" dirty="0"/>
              <a:t>”</a:t>
            </a:r>
            <a:r>
              <a:rPr lang="zh-CN" altLang="en-US" dirty="0"/>
              <a:t>不恰当</a:t>
            </a:r>
            <a:r>
              <a:rPr lang="en-US" altLang="zh-CN" dirty="0"/>
              <a:t>，</a:t>
            </a:r>
            <a:r>
              <a:rPr lang="zh-CN" altLang="en-US" dirty="0"/>
              <a:t>表现的重点应该是小杂院住户的团结</a:t>
            </a:r>
            <a:r>
              <a:rPr lang="en-US" altLang="zh-CN" dirty="0"/>
              <a:t>，</a:t>
            </a:r>
            <a:r>
              <a:rPr lang="zh-CN" altLang="en-US" dirty="0"/>
              <a:t>一致对外同坏人进行斗争。</a:t>
            </a:r>
            <a:endParaRPr lang="zh-CN" altLang="en-US" dirty="0"/>
          </a:p>
        </p:txBody>
      </p:sp>
      <p:sp>
        <p:nvSpPr>
          <p:cNvPr id="18" name="文本框 17"/>
          <p:cNvSpPr txBox="1"/>
          <p:nvPr/>
        </p:nvSpPr>
        <p:spPr>
          <a:xfrm>
            <a:off x="6527800" y="1484630"/>
            <a:ext cx="505460" cy="454025"/>
          </a:xfrm>
          <a:prstGeom prst="rect">
            <a:avLst/>
          </a:prstGeom>
          <a:noFill/>
        </p:spPr>
        <p:txBody>
          <a:bodyPr wrap="square" rtlCol="0">
            <a:noAutofit/>
          </a:bodyPr>
          <a:p>
            <a:r>
              <a:rPr lang="en-US" altLang="zh-CN"/>
              <a:t>A</a:t>
            </a:r>
            <a:r>
              <a:rPr lang="zh-CN" altLang="en-US"/>
              <a:t>　</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1000"/>
                                        <p:tgtEl>
                                          <p:spTgt spid="18"/>
                                        </p:tgtEl>
                                      </p:cBhvr>
                                    </p:animEffect>
                                    <p:anim calcmode="lin" valueType="num">
                                      <p:cBhvr>
                                        <p:cTn id="15" dur="1000" fill="hold"/>
                                        <p:tgtEl>
                                          <p:spTgt spid="18"/>
                                        </p:tgtEl>
                                        <p:attrNameLst>
                                          <p:attrName>ppt_x</p:attrName>
                                        </p:attrNameLst>
                                      </p:cBhvr>
                                      <p:tavLst>
                                        <p:tav tm="0">
                                          <p:val>
                                            <p:strVal val="#ppt_x"/>
                                          </p:val>
                                        </p:tav>
                                        <p:tav tm="100000">
                                          <p:val>
                                            <p:strVal val="#ppt_x"/>
                                          </p:val>
                                        </p:tav>
                                      </p:tavLst>
                                    </p:anim>
                                    <p:anim calcmode="lin" valueType="num">
                                      <p:cBhvr>
                                        <p:cTn id="16"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18" grpId="0"/>
      <p:bldP spid="18" grpId="1"/>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7" name="文本框 6"/>
          <p:cNvSpPr txBox="1"/>
          <p:nvPr/>
        </p:nvSpPr>
        <p:spPr>
          <a:xfrm>
            <a:off x="2898775" y="3501390"/>
            <a:ext cx="6394450" cy="922020"/>
          </a:xfrm>
          <a:prstGeom prst="rect">
            <a:avLst/>
          </a:prstGeom>
          <a:noFill/>
        </p:spPr>
        <p:txBody>
          <a:bodyPr wrap="square" rtlCol="0">
            <a:spAutoFit/>
          </a:bodyPr>
          <a:lstStyle/>
          <a:p>
            <a:pPr algn="ctr"/>
            <a:r>
              <a:rPr lang="zh-CN" altLang="en-US" sz="5400" b="1" dirty="0">
                <a:solidFill>
                  <a:srgbClr val="3D589F"/>
                </a:solidFill>
                <a:latin typeface="印品黑体" panose="00000500000000000000" pitchFamily="2" charset="-122"/>
                <a:ea typeface="印品黑体" panose="00000500000000000000" pitchFamily="2" charset="-122"/>
                <a:sym typeface="+mn-ea"/>
              </a:rPr>
              <a:t>茶馆</a:t>
            </a:r>
            <a:r>
              <a:rPr lang="en-US" altLang="zh-CN" sz="5400" b="1" dirty="0">
                <a:solidFill>
                  <a:srgbClr val="3D589F"/>
                </a:solidFill>
                <a:latin typeface="印品黑体" panose="00000500000000000000" pitchFamily="2" charset="-122"/>
                <a:ea typeface="印品黑体" panose="00000500000000000000" pitchFamily="2" charset="-122"/>
                <a:sym typeface="+mn-ea"/>
              </a:rPr>
              <a:t>(</a:t>
            </a:r>
            <a:r>
              <a:rPr lang="zh-CN" altLang="en-US" sz="5400" b="1" dirty="0">
                <a:solidFill>
                  <a:srgbClr val="3D589F"/>
                </a:solidFill>
                <a:latin typeface="印品黑体" panose="00000500000000000000" pitchFamily="2" charset="-122"/>
                <a:ea typeface="印品黑体" panose="00000500000000000000" pitchFamily="2" charset="-122"/>
                <a:sym typeface="+mn-ea"/>
              </a:rPr>
              <a:t>节选</a:t>
            </a:r>
            <a:r>
              <a:rPr lang="en-US" altLang="zh-CN" sz="5400" b="1" dirty="0">
                <a:solidFill>
                  <a:srgbClr val="3D589F"/>
                </a:solidFill>
                <a:latin typeface="印品黑体" panose="00000500000000000000" pitchFamily="2" charset="-122"/>
                <a:ea typeface="印品黑体" panose="00000500000000000000" pitchFamily="2" charset="-122"/>
                <a:sym typeface="+mn-ea"/>
              </a:rPr>
              <a:t>)</a:t>
            </a:r>
            <a:endParaRPr lang="en-US" altLang="zh-CN" sz="5400" b="1" dirty="0">
              <a:solidFill>
                <a:srgbClr val="3D589F"/>
              </a:solidFill>
              <a:latin typeface="印品黑体" panose="00000500000000000000" pitchFamily="2" charset="-122"/>
              <a:ea typeface="印品黑体" panose="00000500000000000000" pitchFamily="2" charset="-122"/>
              <a:sym typeface="+mn-ea"/>
            </a:endParaRPr>
          </a:p>
        </p:txBody>
      </p:sp>
      <p:sp>
        <p:nvSpPr>
          <p:cNvPr id="8" name="矩形 7"/>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9" name="图片 8" descr="未标题-1"/>
          <p:cNvPicPr>
            <a:picLocks noChangeAspect="1"/>
          </p:cNvPicPr>
          <p:nvPr/>
        </p:nvPicPr>
        <p:blipFill>
          <a:blip r:embed="rId2"/>
          <a:stretch>
            <a:fillRect/>
          </a:stretch>
        </p:blipFill>
        <p:spPr>
          <a:xfrm>
            <a:off x="10144760" y="-78105"/>
            <a:ext cx="1695450" cy="906145"/>
          </a:xfrm>
          <a:prstGeom prst="rect">
            <a:avLst/>
          </a:prstGeom>
        </p:spPr>
      </p:pic>
      <p:grpSp>
        <p:nvGrpSpPr>
          <p:cNvPr id="39" name="组合 38"/>
          <p:cNvGrpSpPr/>
          <p:nvPr/>
        </p:nvGrpSpPr>
        <p:grpSpPr>
          <a:xfrm>
            <a:off x="4511675" y="1917065"/>
            <a:ext cx="3776980" cy="1318260"/>
            <a:chOff x="2929" y="3867"/>
            <a:chExt cx="4630" cy="2076"/>
          </a:xfrm>
        </p:grpSpPr>
        <p:grpSp>
          <p:nvGrpSpPr>
            <p:cNvPr id="2" name="组合 1"/>
            <p:cNvGrpSpPr/>
            <p:nvPr/>
          </p:nvGrpSpPr>
          <p:grpSpPr>
            <a:xfrm>
              <a:off x="2929" y="3867"/>
              <a:ext cx="4630" cy="1622"/>
              <a:chOff x="1408802" y="1860056"/>
              <a:chExt cx="2204800" cy="772477"/>
            </a:xfrm>
          </p:grpSpPr>
          <p:sp>
            <p:nvSpPr>
              <p:cNvPr id="3" name="文本框 2"/>
              <p:cNvSpPr txBox="1"/>
              <p:nvPr>
                <p:custDataLst>
                  <p:tags r:id="rId3"/>
                </p:custDataLst>
              </p:nvPr>
            </p:nvSpPr>
            <p:spPr>
              <a:xfrm>
                <a:off x="1409517" y="1900774"/>
                <a:ext cx="2204085" cy="691515"/>
              </a:xfrm>
              <a:prstGeom prst="rect">
                <a:avLst/>
              </a:prstGeom>
              <a:noFill/>
            </p:spPr>
            <p:txBody>
              <a:bodyPr wrap="square" rtlCol="0">
                <a:spAutoFit/>
              </a:bodyPr>
              <a:p>
                <a:r>
                  <a:rPr lang="zh-CN" altLang="en-US" sz="5400" b="1" dirty="0">
                    <a:solidFill>
                      <a:srgbClr val="3D589F"/>
                    </a:solidFill>
                    <a:latin typeface="印品黑体" panose="00000500000000000000" pitchFamily="2" charset="-122"/>
                    <a:ea typeface="印品黑体" panose="00000500000000000000" pitchFamily="2" charset="-122"/>
                  </a:rPr>
                  <a:t>第</a:t>
                </a:r>
                <a:r>
                  <a:rPr lang="zh-CN" altLang="en-US" sz="5400" b="1" dirty="0">
                    <a:solidFill>
                      <a:srgbClr val="3D589F"/>
                    </a:solidFill>
                    <a:latin typeface="印品黑体" panose="00000500000000000000" pitchFamily="2" charset="-122"/>
                    <a:ea typeface="印品黑体" panose="00000500000000000000" pitchFamily="2" charset="-122"/>
                  </a:rPr>
                  <a:t>二单元</a:t>
                </a:r>
                <a:endParaRPr lang="zh-CN" altLang="en-US" sz="5400" b="1" dirty="0">
                  <a:solidFill>
                    <a:srgbClr val="3D589F"/>
                  </a:solidFill>
                  <a:latin typeface="印品黑体" panose="00000500000000000000" pitchFamily="2" charset="-122"/>
                  <a:ea typeface="印品黑体" panose="00000500000000000000" pitchFamily="2" charset="-122"/>
                </a:endParaRPr>
              </a:p>
            </p:txBody>
          </p:sp>
          <p:sp>
            <p:nvSpPr>
              <p:cNvPr id="4" name="矩形 6"/>
              <p:cNvSpPr/>
              <p:nvPr>
                <p:custDataLst>
                  <p:tags r:id="rId4"/>
                </p:custDataLst>
              </p:nvPr>
            </p:nvSpPr>
            <p:spPr>
              <a:xfrm rot="5400000">
                <a:off x="1864573" y="1404284"/>
                <a:ext cx="772477" cy="1684020"/>
              </a:xfrm>
              <a:custGeom>
                <a:avLst/>
                <a:gdLst>
                  <a:gd name="connsiteX0" fmla="*/ 3164 w 3164"/>
                  <a:gd name="connsiteY0" fmla="*/ 2128 h 3301"/>
                  <a:gd name="connsiteX1" fmla="*/ 3162 w 3164"/>
                  <a:gd name="connsiteY1" fmla="*/ 3301 h 3301"/>
                  <a:gd name="connsiteX2" fmla="*/ 0 w 3164"/>
                  <a:gd name="connsiteY2" fmla="*/ 3301 h 3301"/>
                  <a:gd name="connsiteX3" fmla="*/ 0 w 3164"/>
                  <a:gd name="connsiteY3" fmla="*/ 0 h 3301"/>
                  <a:gd name="connsiteX4" fmla="*/ 3162 w 3164"/>
                  <a:gd name="connsiteY4" fmla="*/ 0 h 3301"/>
                  <a:gd name="connsiteX5" fmla="*/ 3160 w 3164"/>
                  <a:gd name="connsiteY5" fmla="*/ 1178 h 3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64" h="3301">
                    <a:moveTo>
                      <a:pt x="3164" y="2128"/>
                    </a:moveTo>
                    <a:lnTo>
                      <a:pt x="3162" y="3301"/>
                    </a:lnTo>
                    <a:lnTo>
                      <a:pt x="0" y="3301"/>
                    </a:lnTo>
                    <a:lnTo>
                      <a:pt x="0" y="0"/>
                    </a:lnTo>
                    <a:lnTo>
                      <a:pt x="3162" y="0"/>
                    </a:lnTo>
                    <a:cubicBezTo>
                      <a:pt x="3163" y="548"/>
                      <a:pt x="3160" y="1178"/>
                      <a:pt x="3160" y="1178"/>
                    </a:cubicBezTo>
                  </a:path>
                </a:pathLst>
              </a:custGeom>
              <a:noFill/>
              <a:ln w="57150">
                <a:solidFill>
                  <a:srgbClr val="3D58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ltLang="zh-CN" sz="2400" dirty="0">
                  <a:ea typeface="印品黑体" panose="00000500000000000000" pitchFamily="2" charset="-122"/>
                </a:endParaRPr>
              </a:p>
            </p:txBody>
          </p:sp>
        </p:grpSp>
        <p:sp>
          <p:nvSpPr>
            <p:cNvPr id="38" name="等腰三角形 37"/>
            <p:cNvSpPr/>
            <p:nvPr>
              <p:custDataLst>
                <p:tags r:id="rId5"/>
              </p:custDataLst>
            </p:nvPr>
          </p:nvSpPr>
          <p:spPr>
            <a:xfrm rot="10800000">
              <a:off x="4415" y="5490"/>
              <a:ext cx="567" cy="453"/>
            </a:xfrm>
            <a:prstGeom prst="triangle">
              <a:avLst/>
            </a:prstGeom>
            <a:solidFill>
              <a:srgbClr val="3D58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p:nvSpPr>
        <p:spPr>
          <a:xfrm>
            <a:off x="839470" y="1412240"/>
            <a:ext cx="10212705" cy="807085"/>
          </a:xfrm>
          <a:prstGeom prst="rect">
            <a:avLst/>
          </a:prstGeom>
          <a:noFill/>
        </p:spPr>
        <p:txBody>
          <a:bodyPr wrap="square" rtlCol="0">
            <a:noAutofit/>
          </a:bodyPr>
          <a:lstStyle/>
          <a:p>
            <a:pPr>
              <a:lnSpc>
                <a:spcPct val="150000"/>
              </a:lnSpc>
            </a:pPr>
            <a:r>
              <a:rPr lang="en-US" altLang="zh-CN"/>
              <a:t>7.</a:t>
            </a:r>
            <a:r>
              <a:rPr lang="zh-CN" altLang="en-US"/>
              <a:t>下列对剧本艺术特色的分析鉴赏</a:t>
            </a:r>
            <a:r>
              <a:rPr lang="en-US" altLang="zh-CN"/>
              <a:t>，</a:t>
            </a:r>
            <a:r>
              <a:rPr lang="zh-CN" altLang="en-US"/>
              <a:t>不正确的一项是</a:t>
            </a:r>
            <a:r>
              <a:rPr lang="en-US" altLang="zh-CN"/>
              <a:t>	(</a:t>
            </a:r>
            <a:r>
              <a:rPr lang="zh-CN" altLang="en-US"/>
              <a:t>　　</a:t>
            </a:r>
            <a:r>
              <a:rPr lang="en-US" altLang="zh-CN"/>
              <a:t>)</a:t>
            </a:r>
            <a:endParaRPr lang="en-US" altLang="zh-CN"/>
          </a:p>
          <a:p>
            <a:pPr>
              <a:lnSpc>
                <a:spcPct val="150000"/>
              </a:lnSpc>
            </a:pPr>
            <a:r>
              <a:rPr lang="en-US" altLang="zh-CN"/>
              <a:t>A.</a:t>
            </a:r>
            <a:r>
              <a:rPr lang="zh-CN" altLang="en-US"/>
              <a:t>剧中人物语言极具特色</a:t>
            </a:r>
            <a:r>
              <a:rPr lang="en-US" altLang="zh-CN"/>
              <a:t>，</a:t>
            </a:r>
            <a:r>
              <a:rPr lang="zh-CN" altLang="en-US"/>
              <a:t>如</a:t>
            </a:r>
            <a:r>
              <a:rPr lang="en-US" altLang="zh-CN"/>
              <a:t>“</a:t>
            </a:r>
            <a:r>
              <a:rPr lang="zh-CN" altLang="en-US"/>
              <a:t>受气包儿</a:t>
            </a:r>
            <a:r>
              <a:rPr lang="en-US" altLang="zh-CN"/>
              <a:t>”“</a:t>
            </a:r>
            <a:r>
              <a:rPr lang="zh-CN" altLang="en-US"/>
              <a:t>疯劲儿</a:t>
            </a:r>
            <a:r>
              <a:rPr lang="en-US" altLang="zh-CN"/>
              <a:t>”</a:t>
            </a:r>
            <a:r>
              <a:rPr lang="zh-CN" altLang="en-US"/>
              <a:t>等词语</a:t>
            </a:r>
            <a:r>
              <a:rPr lang="en-US" altLang="zh-CN"/>
              <a:t>，</a:t>
            </a:r>
            <a:r>
              <a:rPr lang="zh-CN" altLang="en-US"/>
              <a:t>在展现人物性格的同时</a:t>
            </a:r>
            <a:r>
              <a:rPr lang="en-US" altLang="zh-CN"/>
              <a:t>，</a:t>
            </a:r>
            <a:r>
              <a:rPr lang="zh-CN" altLang="en-US"/>
              <a:t>也让读者感受到浓郁的北京味儿。</a:t>
            </a:r>
            <a:endParaRPr lang="zh-CN" altLang="en-US"/>
          </a:p>
          <a:p>
            <a:pPr>
              <a:lnSpc>
                <a:spcPct val="150000"/>
              </a:lnSpc>
            </a:pPr>
            <a:r>
              <a:rPr lang="en-US" altLang="zh-CN"/>
              <a:t>B.“</a:t>
            </a:r>
            <a:r>
              <a:rPr lang="zh-CN" altLang="en-US"/>
              <a:t>气愤</a:t>
            </a:r>
            <a:r>
              <a:rPr lang="en-US" altLang="zh-CN"/>
              <a:t>”“</a:t>
            </a:r>
            <a:r>
              <a:rPr lang="zh-CN" altLang="en-US"/>
              <a:t>忍泪</a:t>
            </a:r>
            <a:r>
              <a:rPr lang="en-US" altLang="zh-CN"/>
              <a:t>”“</a:t>
            </a:r>
            <a:r>
              <a:rPr lang="zh-CN" altLang="en-US"/>
              <a:t>低着头</a:t>
            </a:r>
            <a:r>
              <a:rPr lang="en-US" altLang="zh-CN"/>
              <a:t>”</a:t>
            </a:r>
            <a:r>
              <a:rPr lang="zh-CN" altLang="en-US"/>
              <a:t>等舞台说明交代了娘子受到欺负后的动作、神态、心理</a:t>
            </a:r>
            <a:r>
              <a:rPr lang="en-US" altLang="zh-CN"/>
              <a:t>，</a:t>
            </a:r>
            <a:r>
              <a:rPr lang="zh-CN" altLang="en-US"/>
              <a:t>表现了她当时内心的痛苦和悲愤。</a:t>
            </a:r>
            <a:endParaRPr lang="zh-CN" altLang="en-US"/>
          </a:p>
          <a:p>
            <a:pPr>
              <a:lnSpc>
                <a:spcPct val="150000"/>
              </a:lnSpc>
            </a:pPr>
            <a:r>
              <a:rPr lang="en-US" altLang="zh-CN"/>
              <a:t>C.</a:t>
            </a:r>
            <a:r>
              <a:rPr lang="zh-CN" altLang="en-US"/>
              <a:t>戏剧冲突是剧中矛盾的表现。剧中以赵老为代表的劳动人民和恶霸帮凶冯狗子之间的冲突将全剧推向高潮。</a:t>
            </a:r>
            <a:endParaRPr lang="zh-CN" altLang="en-US"/>
          </a:p>
          <a:p>
            <a:pPr>
              <a:lnSpc>
                <a:spcPct val="150000"/>
              </a:lnSpc>
            </a:pPr>
            <a:r>
              <a:rPr lang="en-US" altLang="zh-CN"/>
              <a:t>D.</a:t>
            </a:r>
            <a:r>
              <a:rPr lang="zh-CN" altLang="en-US"/>
              <a:t>剧本成功地塑造了多样的人物</a:t>
            </a:r>
            <a:r>
              <a:rPr lang="en-US" altLang="zh-CN"/>
              <a:t>，</a:t>
            </a:r>
            <a:r>
              <a:rPr lang="zh-CN" altLang="en-US"/>
              <a:t>有保守谨慎的王大妈、敢想敢说的二春、疾恶如仇的赵老和仗势欺人的冯狗子等。</a:t>
            </a:r>
            <a:endParaRPr lang="zh-CN" altLang="en-US"/>
          </a:p>
        </p:txBody>
      </p:sp>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2"/>
          <a:stretch>
            <a:fillRect/>
          </a:stretch>
        </p:blipFill>
        <p:spPr>
          <a:xfrm>
            <a:off x="10144760" y="-78105"/>
            <a:ext cx="1695450" cy="906145"/>
          </a:xfrm>
          <a:prstGeom prst="rect">
            <a:avLst/>
          </a:prstGeom>
        </p:spPr>
      </p:pic>
      <p:grpSp>
        <p:nvGrpSpPr>
          <p:cNvPr id="15" name="组合 14"/>
          <p:cNvGrpSpPr/>
          <p:nvPr/>
        </p:nvGrpSpPr>
        <p:grpSpPr>
          <a:xfrm>
            <a:off x="772160" y="843915"/>
            <a:ext cx="3568065" cy="548005"/>
            <a:chOff x="1216" y="1668"/>
            <a:chExt cx="5619" cy="863"/>
          </a:xfrm>
        </p:grpSpPr>
        <p:sp>
          <p:nvSpPr>
            <p:cNvPr id="9" name="文本框 8"/>
            <p:cNvSpPr txBox="1"/>
            <p:nvPr/>
          </p:nvSpPr>
          <p:spPr>
            <a:xfrm>
              <a:off x="2182" y="1791"/>
              <a:ext cx="4653" cy="725"/>
            </a:xfrm>
            <a:prstGeom prst="rect">
              <a:avLst/>
            </a:prstGeom>
            <a:noFill/>
          </p:spPr>
          <p:txBody>
            <a:bodyPr wrap="square" rtlCol="0">
              <a:spAutoFit/>
            </a:bodyPr>
            <a:lstStyle/>
            <a:p>
              <a:r>
                <a:rPr lang="zh-CN" altLang="en-US" sz="2400">
                  <a:solidFill>
                    <a:srgbClr val="3D589F"/>
                  </a:solidFill>
                </a:rPr>
                <a:t>刷素养</a:t>
              </a:r>
              <a:endParaRPr lang="zh-CN" altLang="en-US" sz="2400">
                <a:solidFill>
                  <a:srgbClr val="3D589F"/>
                </a:solidFill>
              </a:endParaRPr>
            </a:p>
          </p:txBody>
        </p:sp>
        <p:pic>
          <p:nvPicPr>
            <p:cNvPr id="14" name="图片 13" descr="模板图标"/>
            <p:cNvPicPr>
              <a:picLocks noChangeAspect="1"/>
            </p:cNvPicPr>
            <p:nvPr/>
          </p:nvPicPr>
          <p:blipFill>
            <a:blip r:embed="rId3"/>
            <a:stretch>
              <a:fillRect/>
            </a:stretch>
          </p:blipFill>
          <p:spPr>
            <a:xfrm>
              <a:off x="1216" y="1668"/>
              <a:ext cx="869" cy="863"/>
            </a:xfrm>
            <a:prstGeom prst="rect">
              <a:avLst/>
            </a:prstGeom>
          </p:spPr>
        </p:pic>
      </p:grpSp>
      <p:sp>
        <p:nvSpPr>
          <p:cNvPr id="2" name="文本框 1"/>
          <p:cNvSpPr txBox="1"/>
          <p:nvPr/>
        </p:nvSpPr>
        <p:spPr>
          <a:xfrm>
            <a:off x="623570" y="5299075"/>
            <a:ext cx="10185400" cy="316865"/>
          </a:xfrm>
          <a:prstGeom prst="rect">
            <a:avLst/>
          </a:prstGeom>
          <a:noFill/>
        </p:spPr>
        <p:txBody>
          <a:bodyPr wrap="square" rtlCol="0">
            <a:noAutofit/>
          </a:bodyPr>
          <a:p>
            <a:pPr algn="l">
              <a:buClrTx/>
              <a:buSzTx/>
              <a:buFontTx/>
            </a:pPr>
            <a:r>
              <a:rPr lang="zh-CN" altLang="en-US"/>
              <a:t>【</a:t>
            </a:r>
            <a:r>
              <a:rPr altLang="zh-CN" dirty="0"/>
              <a:t>解析】</a:t>
            </a:r>
            <a:r>
              <a:rPr lang="zh-CN" altLang="en-US" dirty="0"/>
              <a:t>本题考查分析作品的体裁特征和表现手法的能力。</a:t>
            </a:r>
            <a:r>
              <a:rPr lang="en-US" altLang="zh-CN" dirty="0"/>
              <a:t>C</a:t>
            </a:r>
            <a:r>
              <a:rPr lang="zh-CN" altLang="en-US" dirty="0"/>
              <a:t>项</a:t>
            </a:r>
            <a:r>
              <a:rPr lang="en-US" altLang="zh-CN" dirty="0"/>
              <a:t>，</a:t>
            </a:r>
            <a:r>
              <a:rPr lang="en-US" altLang="zh-CN" dirty="0"/>
              <a:t>“</a:t>
            </a:r>
            <a:r>
              <a:rPr lang="zh-CN" altLang="en-US" dirty="0"/>
              <a:t>将全剧推向高潮</a:t>
            </a:r>
            <a:r>
              <a:rPr lang="en-US" altLang="zh-CN" dirty="0"/>
              <a:t>”</a:t>
            </a:r>
            <a:r>
              <a:rPr lang="zh-CN" altLang="en-US" dirty="0"/>
              <a:t>错误。应该是</a:t>
            </a:r>
            <a:r>
              <a:rPr lang="en-US" altLang="zh-CN" dirty="0"/>
              <a:t>“</a:t>
            </a:r>
            <a:r>
              <a:rPr lang="zh-CN" altLang="en-US" dirty="0"/>
              <a:t>推动了剧情的发展</a:t>
            </a:r>
            <a:r>
              <a:rPr lang="en-US" altLang="zh-CN" dirty="0"/>
              <a:t>”</a:t>
            </a:r>
            <a:r>
              <a:rPr lang="zh-CN" altLang="en-US" dirty="0"/>
              <a:t>。《龙须沟》高潮是程疯子唱数来宝</a:t>
            </a:r>
            <a:r>
              <a:rPr lang="en-US" altLang="zh-CN" dirty="0"/>
              <a:t>，</a:t>
            </a:r>
            <a:r>
              <a:rPr lang="zh-CN" altLang="en-US" dirty="0"/>
              <a:t>人们欢呼着去开会。</a:t>
            </a:r>
            <a:endParaRPr lang="zh-CN" altLang="en-US" dirty="0"/>
          </a:p>
        </p:txBody>
      </p:sp>
      <p:sp>
        <p:nvSpPr>
          <p:cNvPr id="18" name="文本框 17"/>
          <p:cNvSpPr txBox="1"/>
          <p:nvPr/>
        </p:nvSpPr>
        <p:spPr>
          <a:xfrm>
            <a:off x="6527800" y="1556385"/>
            <a:ext cx="505460" cy="454025"/>
          </a:xfrm>
          <a:prstGeom prst="rect">
            <a:avLst/>
          </a:prstGeom>
          <a:noFill/>
        </p:spPr>
        <p:txBody>
          <a:bodyPr wrap="square" rtlCol="0">
            <a:noAutofit/>
          </a:bodyPr>
          <a:p>
            <a:r>
              <a:rPr lang="en-US" altLang="zh-CN"/>
              <a:t>C</a:t>
            </a:r>
            <a:r>
              <a:rPr lang="zh-CN" altLang="en-US"/>
              <a:t>　</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1000"/>
                                        <p:tgtEl>
                                          <p:spTgt spid="18"/>
                                        </p:tgtEl>
                                      </p:cBhvr>
                                    </p:animEffect>
                                    <p:anim calcmode="lin" valueType="num">
                                      <p:cBhvr>
                                        <p:cTn id="15" dur="1000" fill="hold"/>
                                        <p:tgtEl>
                                          <p:spTgt spid="18"/>
                                        </p:tgtEl>
                                        <p:attrNameLst>
                                          <p:attrName>ppt_x</p:attrName>
                                        </p:attrNameLst>
                                      </p:cBhvr>
                                      <p:tavLst>
                                        <p:tav tm="0">
                                          <p:val>
                                            <p:strVal val="#ppt_x"/>
                                          </p:val>
                                        </p:tav>
                                        <p:tav tm="100000">
                                          <p:val>
                                            <p:strVal val="#ppt_x"/>
                                          </p:val>
                                        </p:tav>
                                      </p:tavLst>
                                    </p:anim>
                                    <p:anim calcmode="lin" valueType="num">
                                      <p:cBhvr>
                                        <p:cTn id="16"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18" grpId="0"/>
      <p:bldP spid="18" grpId="1"/>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p:nvSpPr>
        <p:spPr>
          <a:xfrm>
            <a:off x="839470" y="1483995"/>
            <a:ext cx="10212705" cy="807085"/>
          </a:xfrm>
          <a:prstGeom prst="rect">
            <a:avLst/>
          </a:prstGeom>
          <a:noFill/>
        </p:spPr>
        <p:txBody>
          <a:bodyPr wrap="square" rtlCol="0">
            <a:noAutofit/>
          </a:bodyPr>
          <a:lstStyle/>
          <a:p>
            <a:pPr>
              <a:lnSpc>
                <a:spcPct val="150000"/>
              </a:lnSpc>
            </a:pPr>
            <a:r>
              <a:rPr lang="en-US" altLang="zh-CN"/>
              <a:t>8.</a:t>
            </a:r>
            <a:r>
              <a:rPr lang="zh-CN" altLang="en-US"/>
              <a:t>有人说</a:t>
            </a:r>
            <a:r>
              <a:rPr lang="en-US" altLang="zh-CN"/>
              <a:t>:“</a:t>
            </a:r>
            <a:r>
              <a:rPr lang="zh-CN" altLang="en-US"/>
              <a:t>龙须沟</a:t>
            </a:r>
            <a:r>
              <a:rPr lang="en-US" altLang="zh-CN"/>
              <a:t>”</a:t>
            </a:r>
            <a:r>
              <a:rPr lang="zh-CN" altLang="en-US"/>
              <a:t>是剧情与情感的载体。请结合剧本谈谈你对这种观点的理解。</a:t>
            </a:r>
            <a:endParaRPr lang="zh-CN" altLang="en-US"/>
          </a:p>
        </p:txBody>
      </p:sp>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2"/>
          <a:stretch>
            <a:fillRect/>
          </a:stretch>
        </p:blipFill>
        <p:spPr>
          <a:xfrm>
            <a:off x="10144760" y="-78105"/>
            <a:ext cx="1695450" cy="906145"/>
          </a:xfrm>
          <a:prstGeom prst="rect">
            <a:avLst/>
          </a:prstGeom>
        </p:spPr>
      </p:pic>
      <p:grpSp>
        <p:nvGrpSpPr>
          <p:cNvPr id="15" name="组合 14"/>
          <p:cNvGrpSpPr/>
          <p:nvPr/>
        </p:nvGrpSpPr>
        <p:grpSpPr>
          <a:xfrm>
            <a:off x="772160" y="843915"/>
            <a:ext cx="3568065" cy="548005"/>
            <a:chOff x="1216" y="1668"/>
            <a:chExt cx="5619" cy="863"/>
          </a:xfrm>
        </p:grpSpPr>
        <p:sp>
          <p:nvSpPr>
            <p:cNvPr id="9" name="文本框 8"/>
            <p:cNvSpPr txBox="1"/>
            <p:nvPr/>
          </p:nvSpPr>
          <p:spPr>
            <a:xfrm>
              <a:off x="2182" y="1791"/>
              <a:ext cx="4653" cy="725"/>
            </a:xfrm>
            <a:prstGeom prst="rect">
              <a:avLst/>
            </a:prstGeom>
            <a:noFill/>
          </p:spPr>
          <p:txBody>
            <a:bodyPr wrap="square" rtlCol="0">
              <a:spAutoFit/>
            </a:bodyPr>
            <a:lstStyle/>
            <a:p>
              <a:r>
                <a:rPr lang="zh-CN" altLang="en-US" sz="2400">
                  <a:solidFill>
                    <a:srgbClr val="3D589F"/>
                  </a:solidFill>
                </a:rPr>
                <a:t>刷素养</a:t>
              </a:r>
              <a:endParaRPr lang="zh-CN" altLang="en-US" sz="2400">
                <a:solidFill>
                  <a:srgbClr val="3D589F"/>
                </a:solidFill>
              </a:endParaRPr>
            </a:p>
          </p:txBody>
        </p:sp>
        <p:pic>
          <p:nvPicPr>
            <p:cNvPr id="14" name="图片 13" descr="模板图标"/>
            <p:cNvPicPr>
              <a:picLocks noChangeAspect="1"/>
            </p:cNvPicPr>
            <p:nvPr/>
          </p:nvPicPr>
          <p:blipFill>
            <a:blip r:embed="rId3"/>
            <a:stretch>
              <a:fillRect/>
            </a:stretch>
          </p:blipFill>
          <p:spPr>
            <a:xfrm>
              <a:off x="1216" y="1668"/>
              <a:ext cx="869" cy="863"/>
            </a:xfrm>
            <a:prstGeom prst="rect">
              <a:avLst/>
            </a:prstGeom>
          </p:spPr>
        </p:pic>
      </p:grpSp>
      <p:sp>
        <p:nvSpPr>
          <p:cNvPr id="21" name="文本框 20"/>
          <p:cNvSpPr txBox="1"/>
          <p:nvPr/>
        </p:nvSpPr>
        <p:spPr>
          <a:xfrm>
            <a:off x="623570" y="5297170"/>
            <a:ext cx="10285730" cy="316865"/>
          </a:xfrm>
          <a:prstGeom prst="rect">
            <a:avLst/>
          </a:prstGeom>
          <a:noFill/>
        </p:spPr>
        <p:txBody>
          <a:bodyPr wrap="square" rtlCol="0">
            <a:noAutofit/>
          </a:bodyPr>
          <a:p>
            <a:pPr algn="l">
              <a:buClrTx/>
              <a:buSzTx/>
              <a:buFontTx/>
            </a:pPr>
            <a:r>
              <a:rPr lang="zh-CN" altLang="en-US" dirty="0">
                <a:solidFill>
                  <a:srgbClr val="0070C0"/>
                </a:solidFill>
                <a:uFill>
                  <a:solidFill>
                    <a:schemeClr val="bg1"/>
                  </a:solidFill>
                </a:uFill>
              </a:rPr>
              <a:t>【答案】</a:t>
            </a:r>
            <a:r>
              <a:rPr lang="en-US" altLang="en-US" u="sng" dirty="0">
                <a:solidFill>
                  <a:srgbClr val="0070C0"/>
                </a:solidFill>
                <a:uFill>
                  <a:solidFill>
                    <a:schemeClr val="bg1"/>
                  </a:solidFill>
                </a:uFill>
              </a:rPr>
              <a:t>①</a:t>
            </a:r>
            <a:r>
              <a:rPr lang="zh-CN" altLang="en-US" u="sng" dirty="0">
                <a:solidFill>
                  <a:srgbClr val="0070C0"/>
                </a:solidFill>
                <a:uFill>
                  <a:solidFill>
                    <a:schemeClr val="bg1"/>
                  </a:solidFill>
                </a:uFill>
              </a:rPr>
              <a:t>剧情的载体</a:t>
            </a:r>
            <a:r>
              <a:rPr lang="en-US" altLang="zh-CN" u="sng" dirty="0">
                <a:solidFill>
                  <a:srgbClr val="0070C0"/>
                </a:solidFill>
                <a:uFill>
                  <a:solidFill>
                    <a:schemeClr val="bg1"/>
                  </a:solidFill>
                </a:uFill>
              </a:rPr>
              <a:t>:</a:t>
            </a:r>
            <a:r>
              <a:rPr lang="zh-CN" altLang="en-US" u="sng" dirty="0">
                <a:solidFill>
                  <a:srgbClr val="0070C0"/>
                </a:solidFill>
                <a:uFill>
                  <a:solidFill>
                    <a:schemeClr val="bg1"/>
                  </a:solidFill>
                </a:uFill>
              </a:rPr>
              <a:t>龙须沟是剧中人物活动的场所</a:t>
            </a:r>
            <a:r>
              <a:rPr lang="en-US" altLang="zh-CN" u="sng" dirty="0">
                <a:solidFill>
                  <a:srgbClr val="0070C0"/>
                </a:solidFill>
                <a:uFill>
                  <a:solidFill>
                    <a:schemeClr val="bg1"/>
                  </a:solidFill>
                </a:uFill>
              </a:rPr>
              <a:t>，</a:t>
            </a:r>
            <a:r>
              <a:rPr lang="zh-CN" altLang="en-US" u="sng" dirty="0">
                <a:solidFill>
                  <a:srgbClr val="0070C0"/>
                </a:solidFill>
                <a:uFill>
                  <a:solidFill>
                    <a:schemeClr val="bg1"/>
                  </a:solidFill>
                </a:uFill>
              </a:rPr>
              <a:t>承载着人物的起居生活和喜怒哀乐</a:t>
            </a:r>
            <a:r>
              <a:rPr lang="en-US" altLang="zh-CN" u="sng" dirty="0">
                <a:solidFill>
                  <a:srgbClr val="0070C0"/>
                </a:solidFill>
                <a:uFill>
                  <a:solidFill>
                    <a:schemeClr val="bg1"/>
                  </a:solidFill>
                </a:uFill>
              </a:rPr>
              <a:t>，</a:t>
            </a:r>
            <a:r>
              <a:rPr lang="zh-CN" altLang="en-US" u="sng" dirty="0">
                <a:solidFill>
                  <a:srgbClr val="0070C0"/>
                </a:solidFill>
                <a:uFill>
                  <a:solidFill>
                    <a:schemeClr val="bg1"/>
                  </a:solidFill>
                </a:uFill>
              </a:rPr>
              <a:t>全剧的故事都围绕龙须沟展开。</a:t>
            </a:r>
            <a:r>
              <a:rPr lang="en-US" altLang="en-US" u="sng" dirty="0">
                <a:solidFill>
                  <a:srgbClr val="0070C0"/>
                </a:solidFill>
                <a:uFill>
                  <a:solidFill>
                    <a:schemeClr val="bg1"/>
                  </a:solidFill>
                </a:uFill>
              </a:rPr>
              <a:t>②</a:t>
            </a:r>
            <a:r>
              <a:rPr lang="zh-CN" altLang="en-US" u="sng" dirty="0">
                <a:solidFill>
                  <a:srgbClr val="0070C0"/>
                </a:solidFill>
                <a:uFill>
                  <a:solidFill>
                    <a:schemeClr val="bg1"/>
                  </a:solidFill>
                </a:uFill>
              </a:rPr>
              <a:t>情感的载体</a:t>
            </a:r>
            <a:r>
              <a:rPr lang="en-US" altLang="zh-CN" u="sng" dirty="0">
                <a:solidFill>
                  <a:srgbClr val="0070C0"/>
                </a:solidFill>
                <a:uFill>
                  <a:solidFill>
                    <a:schemeClr val="bg1"/>
                  </a:solidFill>
                </a:uFill>
              </a:rPr>
              <a:t>:</a:t>
            </a:r>
            <a:r>
              <a:rPr lang="zh-CN" altLang="en-US" u="sng" dirty="0">
                <a:solidFill>
                  <a:srgbClr val="0070C0"/>
                </a:solidFill>
                <a:uFill>
                  <a:solidFill>
                    <a:schemeClr val="bg1"/>
                  </a:solidFill>
                </a:uFill>
              </a:rPr>
              <a:t>龙须沟新旧两重天的巨大变化</a:t>
            </a:r>
            <a:r>
              <a:rPr lang="en-US" altLang="zh-CN" u="sng" dirty="0">
                <a:solidFill>
                  <a:srgbClr val="0070C0"/>
                </a:solidFill>
                <a:uFill>
                  <a:solidFill>
                    <a:schemeClr val="bg1"/>
                  </a:solidFill>
                </a:uFill>
              </a:rPr>
              <a:t>，</a:t>
            </a:r>
            <a:r>
              <a:rPr lang="zh-CN" altLang="en-US" u="sng" dirty="0">
                <a:solidFill>
                  <a:srgbClr val="0070C0"/>
                </a:solidFill>
                <a:uFill>
                  <a:solidFill>
                    <a:schemeClr val="bg1"/>
                  </a:solidFill>
                </a:uFill>
              </a:rPr>
              <a:t>表明了新旧政府对百姓的不同态度</a:t>
            </a:r>
            <a:r>
              <a:rPr lang="en-US" altLang="zh-CN" u="sng" dirty="0">
                <a:solidFill>
                  <a:srgbClr val="0070C0"/>
                </a:solidFill>
                <a:uFill>
                  <a:solidFill>
                    <a:schemeClr val="bg1"/>
                  </a:solidFill>
                </a:uFill>
              </a:rPr>
              <a:t>，</a:t>
            </a:r>
            <a:r>
              <a:rPr lang="zh-CN" altLang="en-US" u="sng" dirty="0">
                <a:solidFill>
                  <a:srgbClr val="0070C0"/>
                </a:solidFill>
                <a:uFill>
                  <a:solidFill>
                    <a:schemeClr val="bg1"/>
                  </a:solidFill>
                </a:uFill>
              </a:rPr>
              <a:t>同时表达了百姓对新生活的向往和对新中国政府的拥戴之情。</a:t>
            </a:r>
            <a:endParaRPr lang="zh-CN" altLang="en-US" u="sng" dirty="0">
              <a:solidFill>
                <a:srgbClr val="0070C0"/>
              </a:solidFill>
              <a:uFill>
                <a:solidFill>
                  <a:schemeClr val="bg1"/>
                </a:solidFill>
              </a:uFill>
            </a:endParaRPr>
          </a:p>
        </p:txBody>
      </p:sp>
      <p:sp>
        <p:nvSpPr>
          <p:cNvPr id="2" name="文本框 1"/>
          <p:cNvSpPr txBox="1"/>
          <p:nvPr/>
        </p:nvSpPr>
        <p:spPr>
          <a:xfrm>
            <a:off x="623570" y="2276475"/>
            <a:ext cx="10185400" cy="316865"/>
          </a:xfrm>
          <a:prstGeom prst="rect">
            <a:avLst/>
          </a:prstGeom>
          <a:noFill/>
        </p:spPr>
        <p:txBody>
          <a:bodyPr wrap="square" rtlCol="0">
            <a:noAutofit/>
          </a:bodyPr>
          <a:p>
            <a:pPr algn="l">
              <a:buClrTx/>
              <a:buSzTx/>
              <a:buFontTx/>
            </a:pPr>
            <a:r>
              <a:rPr lang="zh-CN" altLang="en-US"/>
              <a:t>【</a:t>
            </a:r>
            <a:r>
              <a:rPr altLang="zh-CN" dirty="0"/>
              <a:t>解析】</a:t>
            </a:r>
            <a:r>
              <a:rPr lang="zh-CN" altLang="en-US" dirty="0"/>
              <a:t>本题考查对作品进行个性化阅读和有创意的解读的能力。从剧情看</a:t>
            </a:r>
            <a:r>
              <a:rPr lang="en-US" altLang="zh-CN" dirty="0"/>
              <a:t>，</a:t>
            </a:r>
            <a:r>
              <a:rPr lang="zh-CN" altLang="en-US" dirty="0"/>
              <a:t>由第一幕</a:t>
            </a:r>
            <a:r>
              <a:rPr lang="en-US" altLang="zh-CN" dirty="0"/>
              <a:t>“</a:t>
            </a:r>
            <a:r>
              <a:rPr lang="zh-CN" altLang="en-US" dirty="0"/>
              <a:t>龙须沟。这是北京天桥东边的一条有名的臭沟</a:t>
            </a:r>
            <a:r>
              <a:rPr lang="en-US" altLang="zh-CN" dirty="0"/>
              <a:t>”“</a:t>
            </a:r>
            <a:r>
              <a:rPr lang="zh-CN" altLang="en-US" dirty="0"/>
              <a:t>龙须沟的一个典型小杂院</a:t>
            </a:r>
            <a:r>
              <a:rPr lang="en-US" altLang="zh-CN" dirty="0"/>
              <a:t>，</a:t>
            </a:r>
            <a:r>
              <a:rPr lang="zh-CN" altLang="en-US" dirty="0"/>
              <a:t>住着四户人家</a:t>
            </a:r>
            <a:r>
              <a:rPr lang="en-US" altLang="zh-CN" dirty="0"/>
              <a:t>(</a:t>
            </a:r>
            <a:r>
              <a:rPr lang="zh-CN" altLang="en-US" dirty="0"/>
              <a:t>大妈一家、四嫂一家、疯子一家、赵老一家</a:t>
            </a:r>
            <a:r>
              <a:rPr lang="en-US" altLang="zh-CN" dirty="0"/>
              <a:t>)”</a:t>
            </a:r>
            <a:r>
              <a:rPr lang="zh-CN" altLang="en-US" dirty="0"/>
              <a:t>可知</a:t>
            </a:r>
            <a:r>
              <a:rPr lang="en-US" altLang="zh-CN" dirty="0"/>
              <a:t>，</a:t>
            </a:r>
            <a:r>
              <a:rPr lang="zh-CN" altLang="en-US" dirty="0"/>
              <a:t>龙须沟是剧中人物生活的环境</a:t>
            </a:r>
            <a:r>
              <a:rPr lang="en-US" altLang="zh-CN" dirty="0"/>
              <a:t>，</a:t>
            </a:r>
            <a:r>
              <a:rPr lang="zh-CN" altLang="en-US" dirty="0"/>
              <a:t>也是剧中人物活动的具体场所</a:t>
            </a:r>
            <a:r>
              <a:rPr lang="en-US" altLang="zh-CN" dirty="0"/>
              <a:t>，</a:t>
            </a:r>
            <a:r>
              <a:rPr lang="zh-CN" altLang="en-US" dirty="0"/>
              <a:t>可见</a:t>
            </a:r>
            <a:r>
              <a:rPr lang="en-US" altLang="zh-CN" dirty="0"/>
              <a:t>“</a:t>
            </a:r>
            <a:r>
              <a:rPr lang="zh-CN" altLang="en-US" dirty="0"/>
              <a:t>龙须沟</a:t>
            </a:r>
            <a:r>
              <a:rPr lang="en-US" altLang="zh-CN" dirty="0"/>
              <a:t>”</a:t>
            </a:r>
            <a:r>
              <a:rPr lang="zh-CN" altLang="en-US" dirty="0"/>
              <a:t>是剧情的载体。从情感看</a:t>
            </a:r>
            <a:r>
              <a:rPr lang="en-US" altLang="zh-CN" dirty="0"/>
              <a:t>，</a:t>
            </a:r>
            <a:r>
              <a:rPr lang="zh-CN" altLang="en-US" dirty="0"/>
              <a:t>由第一幕的人物对话</a:t>
            </a:r>
            <a:r>
              <a:rPr lang="en-US" altLang="zh-CN" dirty="0"/>
              <a:t>“</a:t>
            </a:r>
            <a:r>
              <a:rPr lang="zh-CN" altLang="en-US" dirty="0"/>
              <a:t>别的甭说</a:t>
            </a:r>
            <a:r>
              <a:rPr lang="en-US" altLang="zh-CN" dirty="0"/>
              <a:t>，</a:t>
            </a:r>
            <a:r>
              <a:rPr lang="zh-CN" altLang="en-US" dirty="0"/>
              <a:t>就拿咱们这儿这条臭沟说吧</a:t>
            </a:r>
            <a:r>
              <a:rPr lang="en-US" altLang="zh-CN" dirty="0"/>
              <a:t>，</a:t>
            </a:r>
            <a:r>
              <a:rPr lang="zh-CN" altLang="en-US" dirty="0"/>
              <a:t>日本人在这儿的时候</a:t>
            </a:r>
            <a:r>
              <a:rPr lang="en-US" altLang="zh-CN" dirty="0"/>
              <a:t>，</a:t>
            </a:r>
            <a:r>
              <a:rPr lang="zh-CN" altLang="en-US" dirty="0"/>
              <a:t>咱们捐过钱</a:t>
            </a:r>
            <a:r>
              <a:rPr lang="en-US" altLang="zh-CN" dirty="0"/>
              <a:t>，</a:t>
            </a:r>
            <a:r>
              <a:rPr lang="zh-CN" altLang="en-US" dirty="0"/>
              <a:t>为挖沟</a:t>
            </a:r>
            <a:r>
              <a:rPr lang="en-US" altLang="zh-CN" dirty="0"/>
              <a:t>，</a:t>
            </a:r>
            <a:r>
              <a:rPr lang="zh-CN" altLang="en-US" dirty="0"/>
              <a:t>沟挖了没有</a:t>
            </a:r>
            <a:r>
              <a:rPr lang="en-US" altLang="zh-CN" dirty="0"/>
              <a:t>?”“</a:t>
            </a:r>
            <a:r>
              <a:rPr lang="zh-CN" altLang="en-US" dirty="0"/>
              <a:t>日本人滚蛋了以后</a:t>
            </a:r>
            <a:r>
              <a:rPr lang="en-US" altLang="zh-CN" dirty="0"/>
              <a:t>，</a:t>
            </a:r>
            <a:r>
              <a:rPr lang="zh-CN" altLang="en-US" dirty="0"/>
              <a:t>上头说把沟堵死</a:t>
            </a:r>
            <a:r>
              <a:rPr lang="en-US" altLang="zh-CN" dirty="0"/>
              <a:t>……</a:t>
            </a:r>
            <a:r>
              <a:rPr lang="zh-CN" altLang="en-US" dirty="0"/>
              <a:t>说别堵啊</a:t>
            </a:r>
            <a:r>
              <a:rPr lang="en-US" altLang="zh-CN" dirty="0"/>
              <a:t>，</a:t>
            </a:r>
            <a:r>
              <a:rPr lang="zh-CN" altLang="en-US" dirty="0"/>
              <a:t>得挖</a:t>
            </a:r>
            <a:r>
              <a:rPr lang="en-US" altLang="zh-CN" dirty="0"/>
              <a:t>”</a:t>
            </a:r>
            <a:r>
              <a:rPr lang="zh-CN" altLang="en-US" dirty="0"/>
              <a:t>可知</a:t>
            </a:r>
            <a:r>
              <a:rPr lang="en-US" altLang="zh-CN" dirty="0"/>
              <a:t>，</a:t>
            </a:r>
            <a:r>
              <a:rPr lang="zh-CN" altLang="en-US" dirty="0"/>
              <a:t>中华人民共和国成立前</a:t>
            </a:r>
            <a:r>
              <a:rPr lang="en-US" altLang="zh-CN" dirty="0"/>
              <a:t>，</a:t>
            </a:r>
            <a:r>
              <a:rPr lang="zh-CN" altLang="en-US" dirty="0"/>
              <a:t>生活在龙须沟的人们饱尝辛酸悲苦</a:t>
            </a:r>
            <a:r>
              <a:rPr lang="en-US" altLang="zh-CN" dirty="0"/>
              <a:t>，</a:t>
            </a:r>
            <a:r>
              <a:rPr lang="zh-CN" altLang="en-US" dirty="0"/>
              <a:t>怨声载道</a:t>
            </a:r>
            <a:r>
              <a:rPr lang="en-US" altLang="zh-CN" dirty="0"/>
              <a:t>;</a:t>
            </a:r>
            <a:r>
              <a:rPr lang="zh-CN" altLang="en-US" dirty="0"/>
              <a:t>由第三幕的布景</a:t>
            </a:r>
            <a:r>
              <a:rPr lang="en-US" altLang="zh-CN" dirty="0"/>
              <a:t>“</a:t>
            </a:r>
            <a:r>
              <a:rPr lang="zh-CN" altLang="en-US" dirty="0"/>
              <a:t>杂院已经十分清洁</a:t>
            </a:r>
            <a:r>
              <a:rPr lang="en-US" altLang="zh-CN" dirty="0"/>
              <a:t>……</a:t>
            </a:r>
            <a:r>
              <a:rPr lang="zh-CN" altLang="en-US" dirty="0"/>
              <a:t>满院子被阳光照耀着</a:t>
            </a:r>
            <a:r>
              <a:rPr lang="en-US" altLang="zh-CN" dirty="0"/>
              <a:t>”</a:t>
            </a:r>
            <a:r>
              <a:rPr lang="zh-CN" altLang="en-US" dirty="0"/>
              <a:t>和人物台词</a:t>
            </a:r>
            <a:r>
              <a:rPr lang="en-US" altLang="zh-CN" dirty="0"/>
              <a:t>“</a:t>
            </a:r>
            <a:r>
              <a:rPr lang="zh-CN" altLang="en-US" dirty="0"/>
              <a:t>我的水</a:t>
            </a:r>
            <a:r>
              <a:rPr lang="en-US" altLang="zh-CN" dirty="0"/>
              <a:t>，</a:t>
            </a:r>
            <a:r>
              <a:rPr lang="zh-CN" altLang="en-US" dirty="0"/>
              <a:t>甜又美</a:t>
            </a:r>
            <a:r>
              <a:rPr lang="en-US" altLang="zh-CN" dirty="0"/>
              <a:t>，</a:t>
            </a:r>
            <a:r>
              <a:rPr lang="zh-CN" altLang="en-US" dirty="0"/>
              <a:t>喝下去肚子不闹鬼。我的水</a:t>
            </a:r>
            <a:r>
              <a:rPr lang="en-US" altLang="zh-CN" dirty="0"/>
              <a:t>，</a:t>
            </a:r>
            <a:r>
              <a:rPr lang="zh-CN" altLang="en-US" dirty="0"/>
              <a:t>美又甜</a:t>
            </a:r>
            <a:r>
              <a:rPr lang="en-US" altLang="zh-CN" dirty="0"/>
              <a:t>，</a:t>
            </a:r>
            <a:r>
              <a:rPr lang="zh-CN" altLang="en-US" dirty="0"/>
              <a:t>一挑儿才卖您五十元</a:t>
            </a:r>
            <a:r>
              <a:rPr lang="en-US" altLang="zh-CN" dirty="0"/>
              <a:t>”</a:t>
            </a:r>
            <a:r>
              <a:rPr lang="zh-CN" altLang="en-US" dirty="0"/>
              <a:t>可知</a:t>
            </a:r>
            <a:r>
              <a:rPr lang="en-US" altLang="zh-CN" dirty="0"/>
              <a:t>，</a:t>
            </a:r>
            <a:r>
              <a:rPr lang="zh-CN" altLang="en-US" dirty="0"/>
              <a:t>中华人民共和国成立后</a:t>
            </a:r>
            <a:r>
              <a:rPr lang="en-US" altLang="zh-CN" dirty="0"/>
              <a:t>，</a:t>
            </a:r>
            <a:r>
              <a:rPr lang="zh-CN" altLang="en-US" dirty="0"/>
              <a:t>龙须沟经历了巨大的变化</a:t>
            </a:r>
            <a:r>
              <a:rPr lang="en-US" altLang="zh-CN" dirty="0"/>
              <a:t>，</a:t>
            </a:r>
            <a:r>
              <a:rPr lang="zh-CN" altLang="en-US" dirty="0"/>
              <a:t>人们生活幸福美满。龙须沟的变化反映出新中国政府和老百姓的状态</a:t>
            </a:r>
            <a:r>
              <a:rPr lang="en-US" altLang="zh-CN" dirty="0"/>
              <a:t>，</a:t>
            </a:r>
            <a:r>
              <a:rPr lang="zh-CN" altLang="en-US" dirty="0"/>
              <a:t>表达了对美好生活的歌颂</a:t>
            </a:r>
            <a:r>
              <a:rPr lang="en-US" altLang="zh-CN" dirty="0"/>
              <a:t>，</a:t>
            </a:r>
            <a:r>
              <a:rPr lang="zh-CN" altLang="en-US" dirty="0"/>
              <a:t>可见</a:t>
            </a:r>
            <a:r>
              <a:rPr lang="en-US" altLang="zh-CN" dirty="0"/>
              <a:t>“</a:t>
            </a:r>
            <a:r>
              <a:rPr lang="zh-CN" altLang="en-US" dirty="0"/>
              <a:t>龙须沟</a:t>
            </a:r>
            <a:r>
              <a:rPr lang="en-US" altLang="zh-CN" dirty="0"/>
              <a:t>”</a:t>
            </a:r>
            <a:r>
              <a:rPr lang="zh-CN" altLang="en-US" dirty="0"/>
              <a:t>是情感的载体。</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fade">
                                      <p:cBhvr>
                                        <p:cTn id="14" dur="1000"/>
                                        <p:tgtEl>
                                          <p:spTgt spid="21"/>
                                        </p:tgtEl>
                                      </p:cBhvr>
                                    </p:animEffect>
                                    <p:anim calcmode="lin" valueType="num">
                                      <p:cBhvr>
                                        <p:cTn id="15" dur="1000" fill="hold"/>
                                        <p:tgtEl>
                                          <p:spTgt spid="21"/>
                                        </p:tgtEl>
                                        <p:attrNameLst>
                                          <p:attrName>ppt_x</p:attrName>
                                        </p:attrNameLst>
                                      </p:cBhvr>
                                      <p:tavLst>
                                        <p:tav tm="0">
                                          <p:val>
                                            <p:strVal val="#ppt_x"/>
                                          </p:val>
                                        </p:tav>
                                        <p:tav tm="100000">
                                          <p:val>
                                            <p:strVal val="#ppt_x"/>
                                          </p:val>
                                        </p:tav>
                                      </p:tavLst>
                                    </p:anim>
                                    <p:anim calcmode="lin" valueType="num">
                                      <p:cBhvr>
                                        <p:cTn id="16"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1" grpId="1"/>
      <p:bldP spid="2" grpId="0"/>
      <p:bldP spid="2" grpId="1"/>
    </p:bld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p:nvSpPr>
        <p:spPr>
          <a:xfrm>
            <a:off x="839470" y="1340485"/>
            <a:ext cx="10212705" cy="807085"/>
          </a:xfrm>
          <a:prstGeom prst="rect">
            <a:avLst/>
          </a:prstGeom>
          <a:noFill/>
        </p:spPr>
        <p:txBody>
          <a:bodyPr wrap="square" rtlCol="0">
            <a:noAutofit/>
          </a:bodyPr>
          <a:lstStyle/>
          <a:p>
            <a:pPr>
              <a:lnSpc>
                <a:spcPct val="150000"/>
              </a:lnSpc>
            </a:pPr>
            <a:r>
              <a:rPr lang="en-US" altLang="zh-CN"/>
              <a:t>9.</a:t>
            </a:r>
            <a:r>
              <a:rPr lang="zh-CN" altLang="en-US"/>
              <a:t>老舍先生在提到剧中人物程疯子时说</a:t>
            </a:r>
            <a:r>
              <a:rPr lang="en-US" altLang="zh-CN"/>
              <a:t>:“</a:t>
            </a:r>
            <a:r>
              <a:rPr lang="zh-CN" altLang="en-US"/>
              <a:t>他的作用是多方面的。</a:t>
            </a:r>
            <a:r>
              <a:rPr lang="en-US" altLang="zh-CN"/>
              <a:t>”</a:t>
            </a:r>
            <a:r>
              <a:rPr lang="zh-CN" altLang="en-US"/>
              <a:t>你认为作者塑造程疯子这一形象的意图是什么？请依据文本加以分析。</a:t>
            </a:r>
            <a:endParaRPr lang="zh-CN" altLang="en-US"/>
          </a:p>
        </p:txBody>
      </p:sp>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2"/>
          <a:stretch>
            <a:fillRect/>
          </a:stretch>
        </p:blipFill>
        <p:spPr>
          <a:xfrm>
            <a:off x="10144760" y="-78105"/>
            <a:ext cx="1695450" cy="906145"/>
          </a:xfrm>
          <a:prstGeom prst="rect">
            <a:avLst/>
          </a:prstGeom>
        </p:spPr>
      </p:pic>
      <p:grpSp>
        <p:nvGrpSpPr>
          <p:cNvPr id="15" name="组合 14"/>
          <p:cNvGrpSpPr/>
          <p:nvPr/>
        </p:nvGrpSpPr>
        <p:grpSpPr>
          <a:xfrm>
            <a:off x="772160" y="843915"/>
            <a:ext cx="3568065" cy="548005"/>
            <a:chOff x="1216" y="1668"/>
            <a:chExt cx="5619" cy="863"/>
          </a:xfrm>
        </p:grpSpPr>
        <p:sp>
          <p:nvSpPr>
            <p:cNvPr id="9" name="文本框 8"/>
            <p:cNvSpPr txBox="1"/>
            <p:nvPr/>
          </p:nvSpPr>
          <p:spPr>
            <a:xfrm>
              <a:off x="2182" y="1791"/>
              <a:ext cx="4653" cy="725"/>
            </a:xfrm>
            <a:prstGeom prst="rect">
              <a:avLst/>
            </a:prstGeom>
            <a:noFill/>
          </p:spPr>
          <p:txBody>
            <a:bodyPr wrap="square" rtlCol="0">
              <a:spAutoFit/>
            </a:bodyPr>
            <a:lstStyle/>
            <a:p>
              <a:r>
                <a:rPr lang="zh-CN" altLang="en-US" sz="2400">
                  <a:solidFill>
                    <a:srgbClr val="3D589F"/>
                  </a:solidFill>
                </a:rPr>
                <a:t>刷素养</a:t>
              </a:r>
              <a:endParaRPr lang="zh-CN" altLang="en-US" sz="2400">
                <a:solidFill>
                  <a:srgbClr val="3D589F"/>
                </a:solidFill>
              </a:endParaRPr>
            </a:p>
          </p:txBody>
        </p:sp>
        <p:pic>
          <p:nvPicPr>
            <p:cNvPr id="14" name="图片 13" descr="模板图标"/>
            <p:cNvPicPr>
              <a:picLocks noChangeAspect="1"/>
            </p:cNvPicPr>
            <p:nvPr/>
          </p:nvPicPr>
          <p:blipFill>
            <a:blip r:embed="rId3"/>
            <a:stretch>
              <a:fillRect/>
            </a:stretch>
          </p:blipFill>
          <p:spPr>
            <a:xfrm>
              <a:off x="1216" y="1668"/>
              <a:ext cx="869" cy="863"/>
            </a:xfrm>
            <a:prstGeom prst="rect">
              <a:avLst/>
            </a:prstGeom>
          </p:spPr>
        </p:pic>
      </p:grpSp>
      <p:sp>
        <p:nvSpPr>
          <p:cNvPr id="21" name="文本框 20"/>
          <p:cNvSpPr txBox="1"/>
          <p:nvPr/>
        </p:nvSpPr>
        <p:spPr>
          <a:xfrm>
            <a:off x="551815" y="5014595"/>
            <a:ext cx="10500360" cy="316865"/>
          </a:xfrm>
          <a:prstGeom prst="rect">
            <a:avLst/>
          </a:prstGeom>
          <a:noFill/>
        </p:spPr>
        <p:txBody>
          <a:bodyPr wrap="square" rtlCol="0">
            <a:noAutofit/>
          </a:bodyPr>
          <a:p>
            <a:pPr algn="l">
              <a:buClrTx/>
              <a:buSzTx/>
              <a:buFontTx/>
            </a:pPr>
            <a:r>
              <a:rPr lang="zh-CN" altLang="en-US" sz="1600" dirty="0">
                <a:solidFill>
                  <a:srgbClr val="0070C0"/>
                </a:solidFill>
                <a:uFill>
                  <a:solidFill>
                    <a:schemeClr val="bg1"/>
                  </a:solidFill>
                </a:uFill>
              </a:rPr>
              <a:t>【答案】</a:t>
            </a:r>
            <a:r>
              <a:rPr lang="en-US" altLang="en-US" sz="1600" u="sng" dirty="0">
                <a:solidFill>
                  <a:srgbClr val="0070C0"/>
                </a:solidFill>
                <a:uFill>
                  <a:solidFill>
                    <a:schemeClr val="bg1"/>
                  </a:solidFill>
                </a:uFill>
              </a:rPr>
              <a:t>①</a:t>
            </a:r>
            <a:r>
              <a:rPr lang="zh-CN" altLang="en-US" sz="1600" u="sng" dirty="0">
                <a:solidFill>
                  <a:srgbClr val="0070C0"/>
                </a:solidFill>
                <a:uFill>
                  <a:solidFill>
                    <a:schemeClr val="bg1"/>
                  </a:solidFill>
                </a:uFill>
              </a:rPr>
              <a:t>程疯子有疯病</a:t>
            </a:r>
            <a:r>
              <a:rPr lang="en-US" altLang="zh-CN" sz="1600" u="sng" dirty="0">
                <a:solidFill>
                  <a:srgbClr val="0070C0"/>
                </a:solidFill>
                <a:uFill>
                  <a:solidFill>
                    <a:schemeClr val="bg1"/>
                  </a:solidFill>
                </a:uFill>
              </a:rPr>
              <a:t>，</a:t>
            </a:r>
            <a:r>
              <a:rPr lang="zh-CN" altLang="en-US" sz="1600" u="sng" dirty="0">
                <a:solidFill>
                  <a:srgbClr val="0070C0"/>
                </a:solidFill>
                <a:uFill>
                  <a:solidFill>
                    <a:schemeClr val="bg1"/>
                  </a:solidFill>
                </a:uFill>
              </a:rPr>
              <a:t>能说出常人不能说出来的话</a:t>
            </a:r>
            <a:r>
              <a:rPr lang="en-US" altLang="zh-CN" sz="1600" u="sng" dirty="0">
                <a:solidFill>
                  <a:srgbClr val="0070C0"/>
                </a:solidFill>
                <a:uFill>
                  <a:solidFill>
                    <a:schemeClr val="bg1"/>
                  </a:solidFill>
                </a:uFill>
              </a:rPr>
              <a:t>，</a:t>
            </a:r>
            <a:r>
              <a:rPr lang="zh-CN" altLang="en-US" sz="1600" u="sng" dirty="0">
                <a:solidFill>
                  <a:srgbClr val="0070C0"/>
                </a:solidFill>
                <a:uFill>
                  <a:solidFill>
                    <a:schemeClr val="bg1"/>
                  </a:solidFill>
                </a:uFill>
              </a:rPr>
              <a:t>像他的预言</a:t>
            </a:r>
            <a:r>
              <a:rPr lang="en-US" altLang="zh-CN" sz="1600" u="sng" dirty="0">
                <a:solidFill>
                  <a:srgbClr val="0070C0"/>
                </a:solidFill>
                <a:uFill>
                  <a:solidFill>
                    <a:schemeClr val="bg1"/>
                  </a:solidFill>
                </a:uFill>
              </a:rPr>
              <a:t>“</a:t>
            </a:r>
            <a:r>
              <a:rPr lang="zh-CN" altLang="en-US" sz="1600" u="sng" dirty="0">
                <a:solidFill>
                  <a:srgbClr val="0070C0"/>
                </a:solidFill>
                <a:uFill>
                  <a:solidFill>
                    <a:schemeClr val="bg1"/>
                  </a:solidFill>
                </a:uFill>
              </a:rPr>
              <a:t>沟不臭</a:t>
            </a:r>
            <a:r>
              <a:rPr lang="en-US" altLang="zh-CN" sz="1600" u="sng" dirty="0">
                <a:solidFill>
                  <a:srgbClr val="0070C0"/>
                </a:solidFill>
                <a:uFill>
                  <a:solidFill>
                    <a:schemeClr val="bg1"/>
                  </a:solidFill>
                </a:uFill>
              </a:rPr>
              <a:t>，</a:t>
            </a:r>
            <a:r>
              <a:rPr lang="zh-CN" altLang="en-US" sz="1600" u="sng" dirty="0">
                <a:solidFill>
                  <a:srgbClr val="0070C0"/>
                </a:solidFill>
                <a:uFill>
                  <a:solidFill>
                    <a:schemeClr val="bg1"/>
                  </a:solidFill>
                </a:uFill>
              </a:rPr>
              <a:t>水又清</a:t>
            </a:r>
            <a:r>
              <a:rPr lang="en-US" altLang="zh-CN" sz="1600" u="sng" dirty="0">
                <a:solidFill>
                  <a:srgbClr val="0070C0"/>
                </a:solidFill>
                <a:uFill>
                  <a:solidFill>
                    <a:schemeClr val="bg1"/>
                  </a:solidFill>
                </a:uFill>
              </a:rPr>
              <a:t>，</a:t>
            </a:r>
            <a:r>
              <a:rPr lang="zh-CN" altLang="en-US" sz="1600" u="sng" dirty="0">
                <a:solidFill>
                  <a:srgbClr val="0070C0"/>
                </a:solidFill>
                <a:uFill>
                  <a:solidFill>
                    <a:schemeClr val="bg1"/>
                  </a:solidFill>
                </a:uFill>
              </a:rPr>
              <a:t>国泰民安享太平</a:t>
            </a:r>
            <a:r>
              <a:rPr lang="en-US" altLang="zh-CN" sz="1600" u="sng" dirty="0">
                <a:solidFill>
                  <a:srgbClr val="0070C0"/>
                </a:solidFill>
                <a:uFill>
                  <a:solidFill>
                    <a:schemeClr val="bg1"/>
                  </a:solidFill>
                </a:uFill>
              </a:rPr>
              <a:t>”</a:t>
            </a:r>
            <a:r>
              <a:rPr lang="zh-CN" altLang="en-US" sz="1600" u="sng" dirty="0">
                <a:solidFill>
                  <a:srgbClr val="0070C0"/>
                </a:solidFill>
                <a:uFill>
                  <a:solidFill>
                    <a:schemeClr val="bg1"/>
                  </a:solidFill>
                </a:uFill>
              </a:rPr>
              <a:t>等</a:t>
            </a:r>
            <a:r>
              <a:rPr lang="en-US" altLang="zh-CN" sz="1600" u="sng" dirty="0">
                <a:solidFill>
                  <a:srgbClr val="0070C0"/>
                </a:solidFill>
                <a:uFill>
                  <a:solidFill>
                    <a:schemeClr val="bg1"/>
                  </a:solidFill>
                </a:uFill>
              </a:rPr>
              <a:t>;</a:t>
            </a:r>
            <a:r>
              <a:rPr lang="en-US" altLang="en-US" sz="1600" u="sng" dirty="0">
                <a:solidFill>
                  <a:srgbClr val="0070C0"/>
                </a:solidFill>
                <a:uFill>
                  <a:solidFill>
                    <a:schemeClr val="bg1"/>
                  </a:solidFill>
                </a:uFill>
              </a:rPr>
              <a:t>②</a:t>
            </a:r>
            <a:r>
              <a:rPr lang="zh-CN" altLang="en-US" sz="1600" u="sng" dirty="0">
                <a:solidFill>
                  <a:srgbClr val="0070C0"/>
                </a:solidFill>
                <a:uFill>
                  <a:solidFill>
                    <a:schemeClr val="bg1"/>
                  </a:solidFill>
                </a:uFill>
              </a:rPr>
              <a:t>他疯癫后一直住在龙须沟</a:t>
            </a:r>
            <a:r>
              <a:rPr lang="en-US" altLang="zh-CN" sz="1600" u="sng" dirty="0">
                <a:solidFill>
                  <a:srgbClr val="0070C0"/>
                </a:solidFill>
                <a:uFill>
                  <a:solidFill>
                    <a:schemeClr val="bg1"/>
                  </a:solidFill>
                </a:uFill>
              </a:rPr>
              <a:t>，</a:t>
            </a:r>
            <a:r>
              <a:rPr lang="zh-CN" altLang="en-US" sz="1600" u="sng" dirty="0">
                <a:solidFill>
                  <a:srgbClr val="0070C0"/>
                </a:solidFill>
                <a:uFill>
                  <a:solidFill>
                    <a:schemeClr val="bg1"/>
                  </a:solidFill>
                </a:uFill>
              </a:rPr>
              <a:t>作者可以借他的视角让观众感受这条臭沟给住户带来的苦难</a:t>
            </a:r>
            <a:r>
              <a:rPr lang="en-US" altLang="zh-CN" sz="1600" u="sng" dirty="0">
                <a:solidFill>
                  <a:srgbClr val="0070C0"/>
                </a:solidFill>
                <a:uFill>
                  <a:solidFill>
                    <a:schemeClr val="bg1"/>
                  </a:solidFill>
                </a:uFill>
              </a:rPr>
              <a:t>;</a:t>
            </a:r>
            <a:r>
              <a:rPr lang="en-US" altLang="en-US" sz="1600" u="sng" dirty="0">
                <a:solidFill>
                  <a:srgbClr val="0070C0"/>
                </a:solidFill>
                <a:uFill>
                  <a:solidFill>
                    <a:schemeClr val="bg1"/>
                  </a:solidFill>
                </a:uFill>
              </a:rPr>
              <a:t>③</a:t>
            </a:r>
            <a:r>
              <a:rPr lang="zh-CN" altLang="en-US" sz="1600" u="sng" dirty="0">
                <a:solidFill>
                  <a:srgbClr val="0070C0"/>
                </a:solidFill>
                <a:uFill>
                  <a:solidFill>
                    <a:schemeClr val="bg1"/>
                  </a:solidFill>
                </a:uFill>
              </a:rPr>
              <a:t>他是个弱者</a:t>
            </a:r>
            <a:r>
              <a:rPr lang="en-US" altLang="zh-CN" sz="1600" u="sng" dirty="0">
                <a:solidFill>
                  <a:srgbClr val="0070C0"/>
                </a:solidFill>
                <a:uFill>
                  <a:solidFill>
                    <a:schemeClr val="bg1"/>
                  </a:solidFill>
                </a:uFill>
              </a:rPr>
              <a:t>，</a:t>
            </a:r>
            <a:r>
              <a:rPr lang="zh-CN" altLang="en-US" sz="1600" u="sng" dirty="0">
                <a:solidFill>
                  <a:srgbClr val="0070C0"/>
                </a:solidFill>
                <a:uFill>
                  <a:solidFill>
                    <a:schemeClr val="bg1"/>
                  </a:solidFill>
                </a:uFill>
              </a:rPr>
              <a:t>他的挨打更能引起同情</a:t>
            </a:r>
            <a:r>
              <a:rPr lang="en-US" altLang="zh-CN" sz="1600" u="sng" dirty="0">
                <a:solidFill>
                  <a:srgbClr val="0070C0"/>
                </a:solidFill>
                <a:uFill>
                  <a:solidFill>
                    <a:schemeClr val="bg1"/>
                  </a:solidFill>
                </a:uFill>
              </a:rPr>
              <a:t>，</a:t>
            </a:r>
            <a:r>
              <a:rPr lang="zh-CN" altLang="en-US" sz="1600" u="sng" dirty="0">
                <a:solidFill>
                  <a:srgbClr val="0070C0"/>
                </a:solidFill>
                <a:uFill>
                  <a:solidFill>
                    <a:schemeClr val="bg1"/>
                  </a:solidFill>
                </a:uFill>
              </a:rPr>
              <a:t>也足以说明旧社会的黑暗</a:t>
            </a:r>
            <a:r>
              <a:rPr lang="en-US" altLang="zh-CN" sz="1600" u="sng" dirty="0">
                <a:solidFill>
                  <a:srgbClr val="0070C0"/>
                </a:solidFill>
                <a:uFill>
                  <a:solidFill>
                    <a:schemeClr val="bg1"/>
                  </a:solidFill>
                </a:uFill>
              </a:rPr>
              <a:t>;</a:t>
            </a:r>
            <a:r>
              <a:rPr lang="en-US" altLang="en-US" sz="1600" u="sng" dirty="0">
                <a:solidFill>
                  <a:srgbClr val="0070C0"/>
                </a:solidFill>
                <a:uFill>
                  <a:solidFill>
                    <a:schemeClr val="bg1"/>
                  </a:solidFill>
                </a:uFill>
              </a:rPr>
              <a:t>④</a:t>
            </a:r>
            <a:r>
              <a:rPr lang="zh-CN" altLang="en-US" sz="1600" u="sng" dirty="0">
                <a:solidFill>
                  <a:srgbClr val="0070C0"/>
                </a:solidFill>
                <a:uFill>
                  <a:solidFill>
                    <a:schemeClr val="bg1"/>
                  </a:solidFill>
                </a:uFill>
              </a:rPr>
              <a:t>他在一九四九年前后的变化</a:t>
            </a:r>
            <a:r>
              <a:rPr lang="en-US" altLang="zh-CN" sz="1600" u="sng" dirty="0">
                <a:solidFill>
                  <a:srgbClr val="0070C0"/>
                </a:solidFill>
                <a:uFill>
                  <a:solidFill>
                    <a:schemeClr val="bg1"/>
                  </a:solidFill>
                </a:uFill>
              </a:rPr>
              <a:t>，</a:t>
            </a:r>
            <a:r>
              <a:rPr lang="zh-CN" altLang="en-US" sz="1600" u="sng" dirty="0">
                <a:solidFill>
                  <a:srgbClr val="0070C0"/>
                </a:solidFill>
                <a:uFill>
                  <a:solidFill>
                    <a:schemeClr val="bg1"/>
                  </a:solidFill>
                </a:uFill>
              </a:rPr>
              <a:t>表现了旧社会把人</a:t>
            </a:r>
            <a:r>
              <a:rPr lang="en-US" altLang="zh-CN" sz="1600" u="sng" dirty="0">
                <a:solidFill>
                  <a:srgbClr val="0070C0"/>
                </a:solidFill>
                <a:uFill>
                  <a:solidFill>
                    <a:schemeClr val="bg1"/>
                  </a:solidFill>
                </a:uFill>
              </a:rPr>
              <a:t>“</a:t>
            </a:r>
            <a:r>
              <a:rPr lang="zh-CN" altLang="en-US" sz="1600" u="sng" dirty="0">
                <a:solidFill>
                  <a:srgbClr val="0070C0"/>
                </a:solidFill>
                <a:uFill>
                  <a:solidFill>
                    <a:schemeClr val="bg1"/>
                  </a:solidFill>
                </a:uFill>
              </a:rPr>
              <a:t>逼疯</a:t>
            </a:r>
            <a:r>
              <a:rPr lang="en-US" altLang="zh-CN" sz="1600" u="sng" dirty="0">
                <a:solidFill>
                  <a:srgbClr val="0070C0"/>
                </a:solidFill>
                <a:uFill>
                  <a:solidFill>
                    <a:schemeClr val="bg1"/>
                  </a:solidFill>
                </a:uFill>
              </a:rPr>
              <a:t>”，</a:t>
            </a:r>
            <a:r>
              <a:rPr lang="zh-CN" altLang="en-US" sz="1600" u="sng" dirty="0">
                <a:solidFill>
                  <a:srgbClr val="0070C0"/>
                </a:solidFill>
                <a:uFill>
                  <a:solidFill>
                    <a:schemeClr val="bg1"/>
                  </a:solidFill>
                </a:uFill>
              </a:rPr>
              <a:t>新社会把</a:t>
            </a:r>
            <a:r>
              <a:rPr lang="en-US" altLang="zh-CN" sz="1600" u="sng" dirty="0">
                <a:solidFill>
                  <a:srgbClr val="0070C0"/>
                </a:solidFill>
                <a:uFill>
                  <a:solidFill>
                    <a:schemeClr val="bg1"/>
                  </a:solidFill>
                </a:uFill>
              </a:rPr>
              <a:t>“</a:t>
            </a:r>
            <a:r>
              <a:rPr lang="zh-CN" altLang="en-US" sz="1600" u="sng" dirty="0">
                <a:solidFill>
                  <a:srgbClr val="0070C0"/>
                </a:solidFill>
                <a:uFill>
                  <a:solidFill>
                    <a:schemeClr val="bg1"/>
                  </a:solidFill>
                </a:uFill>
              </a:rPr>
              <a:t>疯子</a:t>
            </a:r>
            <a:r>
              <a:rPr lang="en-US" altLang="zh-CN" sz="1600" u="sng" dirty="0">
                <a:solidFill>
                  <a:srgbClr val="0070C0"/>
                </a:solidFill>
                <a:uFill>
                  <a:solidFill>
                    <a:schemeClr val="bg1"/>
                  </a:solidFill>
                </a:uFill>
              </a:rPr>
              <a:t>”</a:t>
            </a:r>
            <a:r>
              <a:rPr lang="zh-CN" altLang="en-US" sz="1600" u="sng" dirty="0">
                <a:solidFill>
                  <a:srgbClr val="0070C0"/>
                </a:solidFill>
                <a:uFill>
                  <a:solidFill>
                    <a:schemeClr val="bg1"/>
                  </a:solidFill>
                </a:uFill>
              </a:rPr>
              <a:t>变成人的主题</a:t>
            </a:r>
            <a:r>
              <a:rPr lang="en-US" altLang="zh-CN" sz="1600" u="sng" dirty="0">
                <a:solidFill>
                  <a:srgbClr val="0070C0"/>
                </a:solidFill>
                <a:uFill>
                  <a:solidFill>
                    <a:schemeClr val="bg1"/>
                  </a:solidFill>
                </a:uFill>
              </a:rPr>
              <a:t>;</a:t>
            </a:r>
            <a:r>
              <a:rPr lang="en-US" altLang="en-US" sz="1600" u="sng" dirty="0">
                <a:solidFill>
                  <a:srgbClr val="0070C0"/>
                </a:solidFill>
                <a:uFill>
                  <a:solidFill>
                    <a:schemeClr val="bg1"/>
                  </a:solidFill>
                </a:uFill>
              </a:rPr>
              <a:t>⑤</a:t>
            </a:r>
            <a:r>
              <a:rPr lang="zh-CN" altLang="en-US" sz="1600" u="sng" dirty="0">
                <a:solidFill>
                  <a:srgbClr val="0070C0"/>
                </a:solidFill>
                <a:uFill>
                  <a:solidFill>
                    <a:schemeClr val="bg1"/>
                  </a:solidFill>
                </a:uFill>
              </a:rPr>
              <a:t>他是艺人</a:t>
            </a:r>
            <a:r>
              <a:rPr lang="en-US" altLang="zh-CN" sz="1600" u="sng" dirty="0">
                <a:solidFill>
                  <a:srgbClr val="0070C0"/>
                </a:solidFill>
                <a:uFill>
                  <a:solidFill>
                    <a:schemeClr val="bg1"/>
                  </a:solidFill>
                </a:uFill>
              </a:rPr>
              <a:t>，</a:t>
            </a:r>
            <a:r>
              <a:rPr lang="zh-CN" altLang="en-US" sz="1600" u="sng" dirty="0">
                <a:solidFill>
                  <a:srgbClr val="0070C0"/>
                </a:solidFill>
                <a:uFill>
                  <a:solidFill>
                    <a:schemeClr val="bg1"/>
                  </a:solidFill>
                </a:uFill>
              </a:rPr>
              <a:t>会唱</a:t>
            </a:r>
            <a:r>
              <a:rPr lang="en-US" altLang="zh-CN" sz="1600" u="sng" dirty="0">
                <a:solidFill>
                  <a:srgbClr val="0070C0"/>
                </a:solidFill>
                <a:uFill>
                  <a:solidFill>
                    <a:schemeClr val="bg1"/>
                  </a:solidFill>
                </a:uFill>
              </a:rPr>
              <a:t>，</a:t>
            </a:r>
            <a:r>
              <a:rPr lang="zh-CN" altLang="en-US" sz="1600" u="sng" dirty="0">
                <a:solidFill>
                  <a:srgbClr val="0070C0"/>
                </a:solidFill>
                <a:uFill>
                  <a:solidFill>
                    <a:schemeClr val="bg1"/>
                  </a:solidFill>
                </a:uFill>
              </a:rPr>
              <a:t>可以利用他把曲艺糅到话剧中来</a:t>
            </a:r>
            <a:r>
              <a:rPr lang="en-US" altLang="zh-CN" sz="1600" u="sng" dirty="0">
                <a:solidFill>
                  <a:srgbClr val="0070C0"/>
                </a:solidFill>
                <a:uFill>
                  <a:solidFill>
                    <a:schemeClr val="bg1"/>
                  </a:solidFill>
                </a:uFill>
              </a:rPr>
              <a:t>，</a:t>
            </a:r>
            <a:r>
              <a:rPr lang="zh-CN" altLang="en-US" sz="1600" u="sng" dirty="0">
                <a:solidFill>
                  <a:srgbClr val="0070C0"/>
                </a:solidFill>
                <a:uFill>
                  <a:solidFill>
                    <a:schemeClr val="bg1"/>
                  </a:solidFill>
                </a:uFill>
              </a:rPr>
              <a:t>增加民族特色</a:t>
            </a:r>
            <a:r>
              <a:rPr lang="en-US" altLang="zh-CN" sz="1600" u="sng" dirty="0">
                <a:solidFill>
                  <a:srgbClr val="0070C0"/>
                </a:solidFill>
                <a:uFill>
                  <a:solidFill>
                    <a:schemeClr val="bg1"/>
                  </a:solidFill>
                </a:uFill>
              </a:rPr>
              <a:t>;</a:t>
            </a:r>
            <a:r>
              <a:rPr lang="en-US" altLang="en-US" sz="1600" u="sng" dirty="0">
                <a:solidFill>
                  <a:srgbClr val="0070C0"/>
                </a:solidFill>
                <a:uFill>
                  <a:solidFill>
                    <a:schemeClr val="bg1"/>
                  </a:solidFill>
                </a:uFill>
              </a:rPr>
              <a:t>⑥</a:t>
            </a:r>
            <a:r>
              <a:rPr lang="zh-CN" altLang="en-US" sz="1600" u="sng" dirty="0">
                <a:solidFill>
                  <a:srgbClr val="0070C0"/>
                </a:solidFill>
                <a:uFill>
                  <a:solidFill>
                    <a:schemeClr val="bg1"/>
                  </a:solidFill>
                </a:uFill>
              </a:rPr>
              <a:t>他是艺人</a:t>
            </a:r>
            <a:r>
              <a:rPr lang="en-US" altLang="zh-CN" sz="1600" u="sng" dirty="0">
                <a:solidFill>
                  <a:srgbClr val="0070C0"/>
                </a:solidFill>
                <a:uFill>
                  <a:solidFill>
                    <a:schemeClr val="bg1"/>
                  </a:solidFill>
                </a:uFill>
              </a:rPr>
              <a:t>，</a:t>
            </a:r>
            <a:r>
              <a:rPr lang="zh-CN" altLang="en-US" sz="1600" u="sng" dirty="0">
                <a:solidFill>
                  <a:srgbClr val="0070C0"/>
                </a:solidFill>
                <a:uFill>
                  <a:solidFill>
                    <a:schemeClr val="bg1"/>
                  </a:solidFill>
                </a:uFill>
              </a:rPr>
              <a:t>受屈含冤住在龙须沟</a:t>
            </a:r>
            <a:r>
              <a:rPr lang="en-US" altLang="zh-CN" sz="1600" u="sng" dirty="0">
                <a:solidFill>
                  <a:srgbClr val="0070C0"/>
                </a:solidFill>
                <a:uFill>
                  <a:solidFill>
                    <a:schemeClr val="bg1"/>
                  </a:solidFill>
                </a:uFill>
              </a:rPr>
              <a:t>，</a:t>
            </a:r>
            <a:r>
              <a:rPr lang="zh-CN" altLang="en-US" sz="1600" u="sng" dirty="0">
                <a:solidFill>
                  <a:srgbClr val="0070C0"/>
                </a:solidFill>
                <a:uFill>
                  <a:solidFill>
                    <a:schemeClr val="bg1"/>
                  </a:solidFill>
                </a:uFill>
              </a:rPr>
              <a:t>说明龙须沟虽臭</a:t>
            </a:r>
            <a:r>
              <a:rPr lang="en-US" altLang="zh-CN" sz="1600" u="sng" dirty="0">
                <a:solidFill>
                  <a:srgbClr val="0070C0"/>
                </a:solidFill>
                <a:uFill>
                  <a:solidFill>
                    <a:schemeClr val="bg1"/>
                  </a:solidFill>
                </a:uFill>
              </a:rPr>
              <a:t>，</a:t>
            </a:r>
            <a:r>
              <a:rPr lang="zh-CN" altLang="en-US" sz="1600" u="sng" dirty="0">
                <a:solidFill>
                  <a:srgbClr val="0070C0"/>
                </a:solidFill>
                <a:uFill>
                  <a:solidFill>
                    <a:schemeClr val="bg1"/>
                  </a:solidFill>
                </a:uFill>
              </a:rPr>
              <a:t>也是藏龙卧虎的地方。</a:t>
            </a:r>
            <a:endParaRPr lang="zh-CN" altLang="en-US" sz="1600" u="sng" dirty="0">
              <a:solidFill>
                <a:srgbClr val="0070C0"/>
              </a:solidFill>
              <a:uFill>
                <a:solidFill>
                  <a:schemeClr val="bg1"/>
                </a:solidFill>
              </a:uFill>
            </a:endParaRPr>
          </a:p>
        </p:txBody>
      </p:sp>
      <p:sp>
        <p:nvSpPr>
          <p:cNvPr id="2" name="文本框 1"/>
          <p:cNvSpPr txBox="1"/>
          <p:nvPr/>
        </p:nvSpPr>
        <p:spPr>
          <a:xfrm>
            <a:off x="623570" y="2289175"/>
            <a:ext cx="10185400" cy="316865"/>
          </a:xfrm>
          <a:prstGeom prst="rect">
            <a:avLst/>
          </a:prstGeom>
          <a:noFill/>
        </p:spPr>
        <p:txBody>
          <a:bodyPr wrap="square" rtlCol="0">
            <a:noAutofit/>
          </a:bodyPr>
          <a:p>
            <a:pPr algn="l">
              <a:buClrTx/>
              <a:buSzTx/>
              <a:buFontTx/>
            </a:pPr>
            <a:r>
              <a:rPr lang="zh-CN" altLang="en-US" sz="1600"/>
              <a:t>【</a:t>
            </a:r>
            <a:r>
              <a:rPr altLang="zh-CN" sz="1600" dirty="0"/>
              <a:t>解析】</a:t>
            </a:r>
            <a:r>
              <a:rPr lang="zh-CN" altLang="en-US" sz="1600" dirty="0"/>
              <a:t>本题考查鉴赏作品的文学形象、探讨作者的创作意图的能力。程疯子是贯串全剧的主要人物</a:t>
            </a:r>
            <a:r>
              <a:rPr lang="en-US" altLang="zh-CN" sz="1600" dirty="0"/>
              <a:t>，</a:t>
            </a:r>
            <a:r>
              <a:rPr lang="zh-CN" altLang="en-US" sz="1600" dirty="0"/>
              <a:t>是旧社会被压迫、被迫害的旧艺人形象。结合第一幕</a:t>
            </a:r>
            <a:r>
              <a:rPr lang="en-US" altLang="zh-CN" sz="1600" dirty="0"/>
              <a:t>“</a:t>
            </a:r>
            <a:r>
              <a:rPr lang="zh-CN" altLang="en-US" sz="1600" dirty="0"/>
              <a:t>他是个疯子</a:t>
            </a:r>
            <a:r>
              <a:rPr lang="en-US" altLang="zh-CN" sz="1600" dirty="0"/>
              <a:t>”“</a:t>
            </a:r>
            <a:r>
              <a:rPr lang="zh-CN" altLang="en-US" sz="1600" dirty="0"/>
              <a:t>想当初</a:t>
            </a:r>
            <a:r>
              <a:rPr lang="en-US" altLang="zh-CN" sz="1600" dirty="0"/>
              <a:t>，</a:t>
            </a:r>
            <a:r>
              <a:rPr lang="zh-CN" altLang="en-US" sz="1600" dirty="0"/>
              <a:t>我在城里头作艺</a:t>
            </a:r>
            <a:r>
              <a:rPr lang="en-US" altLang="zh-CN" sz="1600" dirty="0"/>
              <a:t>……</a:t>
            </a:r>
            <a:r>
              <a:rPr lang="zh-CN" altLang="en-US" sz="1600" dirty="0"/>
              <a:t>我缓醒过来</a:t>
            </a:r>
            <a:r>
              <a:rPr lang="en-US" altLang="zh-CN" sz="1600" dirty="0"/>
              <a:t>，</a:t>
            </a:r>
            <a:r>
              <a:rPr lang="zh-CN" altLang="en-US" sz="1600" dirty="0"/>
              <a:t>就没离开这龙须沟</a:t>
            </a:r>
            <a:r>
              <a:rPr lang="en-US" altLang="zh-CN" sz="1600" dirty="0"/>
              <a:t>!”“</a:t>
            </a:r>
            <a:r>
              <a:rPr lang="zh-CN" altLang="en-US" sz="1600" dirty="0"/>
              <a:t>好人要是没力气啊</a:t>
            </a:r>
            <a:r>
              <a:rPr lang="en-US" altLang="zh-CN" sz="1600" dirty="0"/>
              <a:t>，</a:t>
            </a:r>
            <a:r>
              <a:rPr lang="zh-CN" altLang="en-US" sz="1600" dirty="0"/>
              <a:t>就成了受气包儿</a:t>
            </a:r>
            <a:r>
              <a:rPr lang="en-US" altLang="zh-CN" sz="1600" dirty="0"/>
              <a:t>!……</a:t>
            </a:r>
            <a:r>
              <a:rPr lang="zh-CN" altLang="en-US" sz="1600" dirty="0"/>
              <a:t>打不过他们</a:t>
            </a:r>
            <a:r>
              <a:rPr lang="en-US" altLang="zh-CN" sz="1600" dirty="0"/>
              <a:t>，</a:t>
            </a:r>
            <a:r>
              <a:rPr lang="zh-CN" altLang="en-US" sz="1600" dirty="0"/>
              <a:t>我会躲</a:t>
            </a:r>
            <a:r>
              <a:rPr lang="en-US" altLang="zh-CN" sz="1600" dirty="0"/>
              <a:t>!”</a:t>
            </a:r>
            <a:r>
              <a:rPr lang="zh-CN" altLang="en-US" sz="1600" dirty="0"/>
              <a:t>可知</a:t>
            </a:r>
            <a:r>
              <a:rPr lang="en-US" altLang="zh-CN" sz="1600" dirty="0"/>
              <a:t>，</a:t>
            </a:r>
            <a:r>
              <a:rPr lang="zh-CN" altLang="en-US" sz="1600" dirty="0"/>
              <a:t>他原是个正直、技艺高超的曲艺艺人</a:t>
            </a:r>
            <a:r>
              <a:rPr lang="en-US" altLang="zh-CN" sz="1600" dirty="0"/>
              <a:t>，</a:t>
            </a:r>
            <a:r>
              <a:rPr lang="zh-CN" altLang="en-US" sz="1600" dirty="0"/>
              <a:t>后受人欺辱</a:t>
            </a:r>
            <a:r>
              <a:rPr lang="en-US" altLang="zh-CN" sz="1600" dirty="0"/>
              <a:t>，</a:t>
            </a:r>
            <a:r>
              <a:rPr lang="zh-CN" altLang="en-US" sz="1600" dirty="0"/>
              <a:t>被打了个半死。后来在龙须沟落了户</a:t>
            </a:r>
            <a:r>
              <a:rPr lang="en-US" altLang="zh-CN" sz="1600" dirty="0"/>
              <a:t>，</a:t>
            </a:r>
            <a:r>
              <a:rPr lang="zh-CN" altLang="en-US" sz="1600" dirty="0"/>
              <a:t>从此精神失常</a:t>
            </a:r>
            <a:r>
              <a:rPr lang="en-US" altLang="zh-CN" sz="1600" dirty="0"/>
              <a:t>，</a:t>
            </a:r>
            <a:r>
              <a:rPr lang="zh-CN" altLang="en-US" sz="1600" dirty="0"/>
              <a:t>失去了劳动能力</a:t>
            </a:r>
            <a:r>
              <a:rPr lang="en-US" altLang="zh-CN" sz="1600" dirty="0"/>
              <a:t>，</a:t>
            </a:r>
            <a:r>
              <a:rPr lang="zh-CN" altLang="en-US" sz="1600" dirty="0"/>
              <a:t>只能用含有戏曲成分的疯言疯语来发泄自己内心的苦闷与无助。结合第三幕</a:t>
            </a:r>
            <a:r>
              <a:rPr lang="en-US" altLang="zh-CN" sz="1600" dirty="0"/>
              <a:t>“</a:t>
            </a:r>
            <a:r>
              <a:rPr lang="zh-CN" altLang="en-US" sz="1600" dirty="0"/>
              <a:t>程疯子自外面唱着走来</a:t>
            </a:r>
            <a:r>
              <a:rPr lang="en-US" altLang="zh-CN" sz="1600" dirty="0"/>
              <a:t>”“</a:t>
            </a:r>
            <a:r>
              <a:rPr lang="zh-CN" altLang="en-US" sz="1600" dirty="0"/>
              <a:t>我回来研究那段数来宝</a:t>
            </a:r>
            <a:r>
              <a:rPr lang="en-US" altLang="zh-CN" sz="1600" dirty="0"/>
              <a:t>，</a:t>
            </a:r>
            <a:r>
              <a:rPr lang="zh-CN" altLang="en-US" sz="1600" dirty="0"/>
              <a:t>好到大会去唱</a:t>
            </a:r>
            <a:r>
              <a:rPr lang="en-US" altLang="zh-CN" sz="1600" dirty="0"/>
              <a:t>!</a:t>
            </a:r>
            <a:r>
              <a:rPr lang="zh-CN" altLang="en-US" sz="1600" dirty="0"/>
              <a:t>二嘎子替我看着水呢</a:t>
            </a:r>
            <a:r>
              <a:rPr lang="en-US" altLang="zh-CN" sz="1600" dirty="0"/>
              <a:t>”“</a:t>
            </a:r>
            <a:r>
              <a:rPr lang="zh-CN" altLang="en-US" sz="1600" dirty="0"/>
              <a:t>我这儿编出来个新词儿</a:t>
            </a:r>
            <a:r>
              <a:rPr lang="en-US" altLang="zh-CN" sz="1600" dirty="0"/>
              <a:t>，</a:t>
            </a:r>
            <a:r>
              <a:rPr lang="zh-CN" altLang="en-US" sz="1600" dirty="0"/>
              <a:t>先给你们唱唱试试</a:t>
            </a:r>
            <a:r>
              <a:rPr lang="en-US" altLang="zh-CN" sz="1600" dirty="0"/>
              <a:t>!”</a:t>
            </a:r>
            <a:r>
              <a:rPr lang="zh-CN" altLang="en-US" sz="1600" dirty="0"/>
              <a:t>可知</a:t>
            </a:r>
            <a:r>
              <a:rPr lang="en-US" altLang="zh-CN" sz="1600" dirty="0"/>
              <a:t>，</a:t>
            </a:r>
            <a:r>
              <a:rPr lang="zh-CN" altLang="en-US" sz="1600" dirty="0"/>
              <a:t>中华人民共和国成立以后他</a:t>
            </a:r>
            <a:r>
              <a:rPr lang="en-US" altLang="zh-CN" sz="1600" dirty="0"/>
              <a:t>“</a:t>
            </a:r>
            <a:r>
              <a:rPr lang="zh-CN" altLang="en-US" sz="1600" dirty="0"/>
              <a:t>仿佛死了半截又活了</a:t>
            </a:r>
            <a:r>
              <a:rPr lang="en-US" altLang="zh-CN" sz="1600" dirty="0"/>
              <a:t>”，</a:t>
            </a:r>
            <a:r>
              <a:rPr lang="zh-CN" altLang="en-US" sz="1600" dirty="0"/>
              <a:t>又重新登台演出</a:t>
            </a:r>
            <a:r>
              <a:rPr lang="en-US" altLang="zh-CN" sz="1600" dirty="0"/>
              <a:t>，</a:t>
            </a:r>
            <a:r>
              <a:rPr lang="zh-CN" altLang="en-US" sz="1600" dirty="0"/>
              <a:t>说明新社会给劳动人民带来了深刻的变化。作者通过程疯子的变化</a:t>
            </a:r>
            <a:r>
              <a:rPr lang="en-US" altLang="zh-CN" sz="1600" dirty="0"/>
              <a:t>，</a:t>
            </a:r>
            <a:r>
              <a:rPr lang="zh-CN" altLang="en-US" sz="1600" dirty="0"/>
              <a:t>揭示了</a:t>
            </a:r>
            <a:r>
              <a:rPr lang="en-US" altLang="zh-CN" sz="1600" dirty="0"/>
              <a:t>“</a:t>
            </a:r>
            <a:r>
              <a:rPr lang="zh-CN" altLang="en-US" sz="1600" dirty="0"/>
              <a:t>旧社会把人变成鬼</a:t>
            </a:r>
            <a:r>
              <a:rPr lang="en-US" altLang="zh-CN" sz="1600" dirty="0"/>
              <a:t>，</a:t>
            </a:r>
            <a:r>
              <a:rPr lang="zh-CN" altLang="en-US" sz="1600" dirty="0"/>
              <a:t>新社会把鬼变成人</a:t>
            </a:r>
            <a:r>
              <a:rPr lang="en-US" altLang="zh-CN" sz="1600" dirty="0"/>
              <a:t>”</a:t>
            </a:r>
            <a:r>
              <a:rPr lang="zh-CN" altLang="en-US" sz="1600" dirty="0"/>
              <a:t>的主题。作者对程疯子是寄以满腔热情的</a:t>
            </a:r>
            <a:r>
              <a:rPr lang="en-US" altLang="zh-CN" sz="1600" dirty="0"/>
              <a:t>，</a:t>
            </a:r>
            <a:r>
              <a:rPr lang="zh-CN" altLang="en-US" sz="1600" dirty="0"/>
              <a:t>同情他之前的不幸遭遇</a:t>
            </a:r>
            <a:r>
              <a:rPr lang="en-US" altLang="zh-CN" sz="1600" dirty="0"/>
              <a:t>，</a:t>
            </a:r>
            <a:r>
              <a:rPr lang="zh-CN" altLang="en-US" sz="1600" dirty="0"/>
              <a:t>对他后来的变化则由衷地感到欢喜</a:t>
            </a:r>
            <a:r>
              <a:rPr lang="en-US" altLang="zh-CN" sz="1600" dirty="0"/>
              <a:t>，</a:t>
            </a:r>
            <a:r>
              <a:rPr lang="zh-CN" altLang="en-US" sz="1600" dirty="0"/>
              <a:t>并借这个人物表达了对党和人民政府的歌颂与感激之情。分析作者塑造程疯子这一形象的意图时</a:t>
            </a:r>
            <a:r>
              <a:rPr lang="en-US" altLang="zh-CN" sz="1600" dirty="0"/>
              <a:t>，</a:t>
            </a:r>
            <a:r>
              <a:rPr lang="zh-CN" altLang="en-US" sz="1600" dirty="0"/>
              <a:t>注意抓住他</a:t>
            </a:r>
            <a:r>
              <a:rPr lang="en-US" altLang="zh-CN" sz="1600" dirty="0"/>
              <a:t>“</a:t>
            </a:r>
            <a:r>
              <a:rPr lang="zh-CN" altLang="en-US" sz="1600" dirty="0"/>
              <a:t>疯</a:t>
            </a:r>
            <a:r>
              <a:rPr lang="en-US" altLang="zh-CN" sz="1600" dirty="0"/>
              <a:t>”</a:t>
            </a:r>
            <a:r>
              <a:rPr lang="zh-CN" altLang="en-US" sz="1600" dirty="0"/>
              <a:t>这一特点</a:t>
            </a:r>
            <a:r>
              <a:rPr lang="en-US" altLang="zh-CN" sz="1600" dirty="0"/>
              <a:t>，</a:t>
            </a:r>
            <a:r>
              <a:rPr lang="zh-CN" altLang="en-US" sz="1600" dirty="0"/>
              <a:t>以及他的</a:t>
            </a:r>
            <a:r>
              <a:rPr lang="en-US" altLang="zh-CN" sz="1600" dirty="0"/>
              <a:t>“</a:t>
            </a:r>
            <a:r>
              <a:rPr lang="zh-CN" altLang="en-US" sz="1600" dirty="0"/>
              <a:t>艺人</a:t>
            </a:r>
            <a:r>
              <a:rPr lang="en-US" altLang="zh-CN" sz="1600" dirty="0"/>
              <a:t>”</a:t>
            </a:r>
            <a:r>
              <a:rPr lang="zh-CN" altLang="en-US" sz="1600" dirty="0"/>
              <a:t>身份</a:t>
            </a:r>
            <a:r>
              <a:rPr lang="en-US" altLang="zh-CN" sz="1600" dirty="0"/>
              <a:t>，</a:t>
            </a:r>
            <a:r>
              <a:rPr lang="zh-CN" altLang="en-US" sz="1600" dirty="0"/>
              <a:t>还要抓住他在一九四九年前后的变化</a:t>
            </a:r>
            <a:r>
              <a:rPr lang="en-US" altLang="zh-CN" sz="1600" dirty="0"/>
              <a:t>，</a:t>
            </a:r>
            <a:r>
              <a:rPr lang="zh-CN" altLang="en-US" sz="1600" dirty="0"/>
              <a:t>以及话剧表现的主题等来分析。</a:t>
            </a:r>
            <a:endParaRPr lang="zh-CN" altLang="en-US"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fade">
                                      <p:cBhvr>
                                        <p:cTn id="14" dur="1000"/>
                                        <p:tgtEl>
                                          <p:spTgt spid="21"/>
                                        </p:tgtEl>
                                      </p:cBhvr>
                                    </p:animEffect>
                                    <p:anim calcmode="lin" valueType="num">
                                      <p:cBhvr>
                                        <p:cTn id="15" dur="1000" fill="hold"/>
                                        <p:tgtEl>
                                          <p:spTgt spid="21"/>
                                        </p:tgtEl>
                                        <p:attrNameLst>
                                          <p:attrName>ppt_x</p:attrName>
                                        </p:attrNameLst>
                                      </p:cBhvr>
                                      <p:tavLst>
                                        <p:tav tm="0">
                                          <p:val>
                                            <p:strVal val="#ppt_x"/>
                                          </p:val>
                                        </p:tav>
                                        <p:tav tm="100000">
                                          <p:val>
                                            <p:strVal val="#ppt_x"/>
                                          </p:val>
                                        </p:tav>
                                      </p:tavLst>
                                    </p:anim>
                                    <p:anim calcmode="lin" valueType="num">
                                      <p:cBhvr>
                                        <p:cTn id="16"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1" grpId="1"/>
      <p:bldP spid="2" grpId="0"/>
      <p:bldP spid="2" grpId="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圆角 11"/>
          <p:cNvSpPr/>
          <p:nvPr/>
        </p:nvSpPr>
        <p:spPr>
          <a:xfrm>
            <a:off x="3575685" y="1845945"/>
            <a:ext cx="768350" cy="746760"/>
          </a:xfrm>
          <a:prstGeom prst="ellipse">
            <a:avLst/>
          </a:prstGeom>
          <a:solidFill>
            <a:srgbClr val="3D58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FFFFFF"/>
                </a:solidFill>
                <a:ea typeface="印品黑体" panose="00000500000000000000" pitchFamily="2" charset="-122"/>
              </a:rPr>
              <a:t>03</a:t>
            </a:r>
            <a:endParaRPr lang="en-US" altLang="zh-CN" sz="2400" dirty="0">
              <a:solidFill>
                <a:srgbClr val="FFFFFF"/>
              </a:solidFill>
              <a:ea typeface="印品黑体" panose="00000500000000000000" pitchFamily="2" charset="-122"/>
            </a:endParaRPr>
          </a:p>
        </p:txBody>
      </p:sp>
      <p:sp>
        <p:nvSpPr>
          <p:cNvPr id="21" name="矩形: 圆角 12"/>
          <p:cNvSpPr/>
          <p:nvPr/>
        </p:nvSpPr>
        <p:spPr>
          <a:xfrm>
            <a:off x="8009255" y="2063893"/>
            <a:ext cx="768343" cy="768343"/>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FFFFFF"/>
                </a:solidFill>
                <a:ea typeface="印品黑体" panose="00000500000000000000" pitchFamily="2" charset="-122"/>
              </a:rPr>
              <a:t>04</a:t>
            </a:r>
            <a:endParaRPr lang="en-US" altLang="zh-CN" sz="2400" dirty="0">
              <a:solidFill>
                <a:srgbClr val="FFFFFF"/>
              </a:solidFill>
              <a:ea typeface="印品黑体" panose="00000500000000000000" pitchFamily="2" charset="-122"/>
            </a:endParaRPr>
          </a:p>
        </p:txBody>
      </p:sp>
      <p:grpSp>
        <p:nvGrpSpPr>
          <p:cNvPr id="18" name="组合 17"/>
          <p:cNvGrpSpPr/>
          <p:nvPr/>
        </p:nvGrpSpPr>
        <p:grpSpPr>
          <a:xfrm>
            <a:off x="8005445" y="980718"/>
            <a:ext cx="1849120" cy="903982"/>
            <a:chOff x="7559" y="2332"/>
            <a:chExt cx="2912" cy="1424"/>
          </a:xfrm>
        </p:grpSpPr>
        <p:sp>
          <p:nvSpPr>
            <p:cNvPr id="19" name="矩形: 圆角 10"/>
            <p:cNvSpPr/>
            <p:nvPr/>
          </p:nvSpPr>
          <p:spPr>
            <a:xfrm>
              <a:off x="7559" y="2332"/>
              <a:ext cx="1210" cy="121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FFFFFF"/>
                  </a:solidFill>
                  <a:ea typeface="印品黑体" panose="00000500000000000000" pitchFamily="2" charset="-122"/>
                </a:rPr>
                <a:t>02</a:t>
              </a:r>
              <a:endParaRPr lang="en-US" altLang="zh-CN" sz="2400" dirty="0">
                <a:solidFill>
                  <a:srgbClr val="FFFFFF"/>
                </a:solidFill>
                <a:ea typeface="印品黑体" panose="00000500000000000000" pitchFamily="2" charset="-122"/>
              </a:endParaRPr>
            </a:p>
          </p:txBody>
        </p:sp>
        <p:sp>
          <p:nvSpPr>
            <p:cNvPr id="26" name="TextBox 39"/>
            <p:cNvSpPr txBox="1"/>
            <p:nvPr/>
          </p:nvSpPr>
          <p:spPr>
            <a:xfrm>
              <a:off x="8743" y="2449"/>
              <a:ext cx="1728" cy="1307"/>
            </a:xfrm>
            <a:prstGeom prst="rect">
              <a:avLst/>
            </a:prstGeom>
            <a:noFill/>
          </p:spPr>
          <p:txBody>
            <a:bodyPr wrap="none" rtlCol="0">
              <a:spAutoFit/>
            </a:bodyPr>
            <a:lstStyle/>
            <a:p>
              <a:pPr algn="l"/>
              <a:r>
                <a:rPr lang="zh-CN" altLang="en-US" sz="2400" dirty="0">
                  <a:latin typeface="印品黑体" panose="00000500000000000000" pitchFamily="2" charset="-122"/>
                  <a:ea typeface="印品黑体" panose="00000500000000000000" pitchFamily="2" charset="-122"/>
                </a:rPr>
                <a:t>划重点</a:t>
              </a:r>
              <a:endParaRPr lang="zh-CN" altLang="en-US" sz="2400" dirty="0">
                <a:latin typeface="印品黑体" panose="00000500000000000000" pitchFamily="2" charset="-122"/>
                <a:ea typeface="印品黑体" panose="00000500000000000000" pitchFamily="2" charset="-122"/>
              </a:endParaRPr>
            </a:p>
            <a:p>
              <a:pPr algn="l"/>
              <a:endParaRPr lang="zh-CN" altLang="en-US" sz="2400" dirty="0">
                <a:latin typeface="印品黑体" panose="00000500000000000000" pitchFamily="2" charset="-122"/>
                <a:ea typeface="印品黑体" panose="00000500000000000000" pitchFamily="2" charset="-122"/>
              </a:endParaRPr>
            </a:p>
          </p:txBody>
        </p:sp>
      </p:grpSp>
      <p:sp>
        <p:nvSpPr>
          <p:cNvPr id="29" name="TextBox 39"/>
          <p:cNvSpPr txBox="1"/>
          <p:nvPr/>
        </p:nvSpPr>
        <p:spPr>
          <a:xfrm>
            <a:off x="8832850" y="3213100"/>
            <a:ext cx="1097280" cy="460375"/>
          </a:xfrm>
          <a:prstGeom prst="rect">
            <a:avLst/>
          </a:prstGeom>
          <a:noFill/>
        </p:spPr>
        <p:txBody>
          <a:bodyPr wrap="square" rtlCol="0">
            <a:spAutoFit/>
          </a:bodyPr>
          <a:lstStyle/>
          <a:p>
            <a:r>
              <a:rPr lang="zh-CN" altLang="en-US" sz="2400" dirty="0">
                <a:latin typeface="印品黑体" panose="00000500000000000000" pitchFamily="2" charset="-122"/>
                <a:ea typeface="印品黑体" panose="00000500000000000000" pitchFamily="2" charset="-122"/>
              </a:rPr>
              <a:t>刷素养</a:t>
            </a:r>
            <a:endParaRPr lang="zh-CN" altLang="en-US" sz="2400" dirty="0">
              <a:latin typeface="印品黑体" panose="00000500000000000000" pitchFamily="2" charset="-122"/>
              <a:ea typeface="印品黑体" panose="00000500000000000000" pitchFamily="2" charset="-122"/>
            </a:endParaRPr>
          </a:p>
        </p:txBody>
      </p:sp>
      <p:sp>
        <p:nvSpPr>
          <p:cNvPr id="35" name="TextBox 39"/>
          <p:cNvSpPr txBox="1"/>
          <p:nvPr/>
        </p:nvSpPr>
        <p:spPr>
          <a:xfrm>
            <a:off x="8813165" y="2111375"/>
            <a:ext cx="1097280" cy="460375"/>
          </a:xfrm>
          <a:prstGeom prst="rect">
            <a:avLst/>
          </a:prstGeom>
          <a:noFill/>
        </p:spPr>
        <p:txBody>
          <a:bodyPr wrap="none" rtlCol="0">
            <a:spAutoFit/>
          </a:bodyPr>
          <a:lstStyle/>
          <a:p>
            <a:r>
              <a:rPr lang="zh-CN" altLang="en-US" sz="2400" dirty="0">
                <a:latin typeface="印品黑体" panose="00000500000000000000" pitchFamily="2" charset="-122"/>
                <a:ea typeface="印品黑体" panose="00000500000000000000" pitchFamily="2" charset="-122"/>
              </a:rPr>
              <a:t>晒清单</a:t>
            </a:r>
            <a:endParaRPr lang="zh-CN" altLang="en-US" sz="2400" dirty="0">
              <a:latin typeface="印品黑体" panose="00000500000000000000" pitchFamily="2" charset="-122"/>
              <a:ea typeface="印品黑体" panose="00000500000000000000" pitchFamily="2" charset="-122"/>
            </a:endParaRPr>
          </a:p>
        </p:txBody>
      </p:sp>
      <p:grpSp>
        <p:nvGrpSpPr>
          <p:cNvPr id="39" name="组合 38"/>
          <p:cNvGrpSpPr/>
          <p:nvPr/>
        </p:nvGrpSpPr>
        <p:grpSpPr>
          <a:xfrm>
            <a:off x="983615" y="2346325"/>
            <a:ext cx="2296160" cy="2095500"/>
            <a:chOff x="2680" y="3750"/>
            <a:chExt cx="3616" cy="3300"/>
          </a:xfrm>
        </p:grpSpPr>
        <p:grpSp>
          <p:nvGrpSpPr>
            <p:cNvPr id="2" name="组合 1"/>
            <p:cNvGrpSpPr/>
            <p:nvPr/>
          </p:nvGrpSpPr>
          <p:grpSpPr>
            <a:xfrm>
              <a:off x="2680" y="3750"/>
              <a:ext cx="3164" cy="3301"/>
              <a:chOff x="1289978" y="1804572"/>
              <a:chExt cx="1506855" cy="1572101"/>
            </a:xfrm>
          </p:grpSpPr>
          <p:sp>
            <p:nvSpPr>
              <p:cNvPr id="6" name="文本框 5"/>
              <p:cNvSpPr txBox="1"/>
              <p:nvPr/>
            </p:nvSpPr>
            <p:spPr>
              <a:xfrm>
                <a:off x="1465238" y="1940303"/>
                <a:ext cx="1156335" cy="1300639"/>
              </a:xfrm>
              <a:prstGeom prst="rect">
                <a:avLst/>
              </a:prstGeom>
              <a:noFill/>
            </p:spPr>
            <p:txBody>
              <a:bodyPr wrap="none" rtlCol="0">
                <a:spAutoFit/>
              </a:bodyPr>
              <a:lstStyle/>
              <a:p>
                <a:r>
                  <a:rPr lang="zh-CN" altLang="en-US" sz="5335" b="1" dirty="0">
                    <a:solidFill>
                      <a:srgbClr val="3D589F"/>
                    </a:solidFill>
                    <a:latin typeface="印品黑体" panose="00000500000000000000" pitchFamily="2" charset="-122"/>
                    <a:ea typeface="印品黑体" panose="00000500000000000000" pitchFamily="2" charset="-122"/>
                  </a:rPr>
                  <a:t>模块</a:t>
                </a:r>
                <a:endParaRPr lang="zh-CN" altLang="en-US" sz="5335" b="1" dirty="0">
                  <a:solidFill>
                    <a:srgbClr val="3D589F"/>
                  </a:solidFill>
                  <a:latin typeface="印品黑体" panose="00000500000000000000" pitchFamily="2" charset="-122"/>
                  <a:ea typeface="印品黑体" panose="00000500000000000000" pitchFamily="2" charset="-122"/>
                </a:endParaRPr>
              </a:p>
              <a:p>
                <a:r>
                  <a:rPr lang="zh-CN" altLang="en-US" sz="5335" b="1" dirty="0">
                    <a:solidFill>
                      <a:srgbClr val="3D589F"/>
                    </a:solidFill>
                    <a:latin typeface="印品黑体" panose="00000500000000000000" pitchFamily="2" charset="-122"/>
                    <a:ea typeface="印品黑体" panose="00000500000000000000" pitchFamily="2" charset="-122"/>
                  </a:rPr>
                  <a:t>导航</a:t>
                </a:r>
                <a:endParaRPr lang="zh-CN" altLang="en-US" sz="5335" b="1" dirty="0">
                  <a:solidFill>
                    <a:srgbClr val="3D589F"/>
                  </a:solidFill>
                  <a:latin typeface="印品黑体" panose="00000500000000000000" pitchFamily="2" charset="-122"/>
                  <a:ea typeface="印品黑体" panose="00000500000000000000" pitchFamily="2" charset="-122"/>
                </a:endParaRPr>
              </a:p>
            </p:txBody>
          </p:sp>
          <p:sp>
            <p:nvSpPr>
              <p:cNvPr id="3" name="矩形 6"/>
              <p:cNvSpPr/>
              <p:nvPr/>
            </p:nvSpPr>
            <p:spPr>
              <a:xfrm>
                <a:off x="1289978" y="1804572"/>
                <a:ext cx="1506855" cy="1572101"/>
              </a:xfrm>
              <a:custGeom>
                <a:avLst/>
                <a:gdLst>
                  <a:gd name="connsiteX0" fmla="*/ 3164 w 3164"/>
                  <a:gd name="connsiteY0" fmla="*/ 2128 h 3301"/>
                  <a:gd name="connsiteX1" fmla="*/ 3162 w 3164"/>
                  <a:gd name="connsiteY1" fmla="*/ 3301 h 3301"/>
                  <a:gd name="connsiteX2" fmla="*/ 0 w 3164"/>
                  <a:gd name="connsiteY2" fmla="*/ 3301 h 3301"/>
                  <a:gd name="connsiteX3" fmla="*/ 0 w 3164"/>
                  <a:gd name="connsiteY3" fmla="*/ 0 h 3301"/>
                  <a:gd name="connsiteX4" fmla="*/ 3162 w 3164"/>
                  <a:gd name="connsiteY4" fmla="*/ 0 h 3301"/>
                  <a:gd name="connsiteX5" fmla="*/ 3160 w 3164"/>
                  <a:gd name="connsiteY5" fmla="*/ 1178 h 3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64" h="3301">
                    <a:moveTo>
                      <a:pt x="3164" y="2128"/>
                    </a:moveTo>
                    <a:lnTo>
                      <a:pt x="3162" y="3301"/>
                    </a:lnTo>
                    <a:lnTo>
                      <a:pt x="0" y="3301"/>
                    </a:lnTo>
                    <a:lnTo>
                      <a:pt x="0" y="0"/>
                    </a:lnTo>
                    <a:lnTo>
                      <a:pt x="3162" y="0"/>
                    </a:lnTo>
                    <a:cubicBezTo>
                      <a:pt x="3163" y="548"/>
                      <a:pt x="3160" y="1178"/>
                      <a:pt x="3160" y="1178"/>
                    </a:cubicBezTo>
                  </a:path>
                </a:pathLst>
              </a:custGeom>
              <a:noFill/>
              <a:ln w="57150">
                <a:solidFill>
                  <a:srgbClr val="3D58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2400" dirty="0">
                  <a:ea typeface="印品黑体" panose="00000500000000000000" pitchFamily="2" charset="-122"/>
                </a:endParaRPr>
              </a:p>
            </p:txBody>
          </p:sp>
        </p:grpSp>
        <p:sp>
          <p:nvSpPr>
            <p:cNvPr id="38" name="等腰三角形 37"/>
            <p:cNvSpPr/>
            <p:nvPr/>
          </p:nvSpPr>
          <p:spPr>
            <a:xfrm rot="5400000">
              <a:off x="5787" y="5127"/>
              <a:ext cx="567" cy="453"/>
            </a:xfrm>
            <a:prstGeom prst="triangle">
              <a:avLst/>
            </a:prstGeom>
            <a:solidFill>
              <a:srgbClr val="3D58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文本框 9"/>
          <p:cNvSpPr txBox="1"/>
          <p:nvPr/>
        </p:nvSpPr>
        <p:spPr>
          <a:xfrm>
            <a:off x="8875395" y="3627755"/>
            <a:ext cx="4074795" cy="316865"/>
          </a:xfrm>
          <a:prstGeom prst="rect">
            <a:avLst/>
          </a:prstGeom>
          <a:noFill/>
        </p:spPr>
        <p:txBody>
          <a:bodyPr wrap="square" rtlCol="0">
            <a:spAutoFit/>
          </a:bodyPr>
          <a:lstStyle/>
          <a:p>
            <a:r>
              <a:rPr lang="zh-CN" altLang="en-US" sz="1465" dirty="0">
                <a:latin typeface="印品黑体" panose="00000500000000000000" pitchFamily="2" charset="-122"/>
                <a:ea typeface="印品黑体" panose="00000500000000000000" pitchFamily="2" charset="-122"/>
              </a:rPr>
              <a:t>语言文字运用 文学类阅读</a:t>
            </a:r>
            <a:endParaRPr lang="zh-CN" altLang="en-US" sz="1465" dirty="0">
              <a:latin typeface="印品黑体" panose="00000500000000000000" pitchFamily="2" charset="-122"/>
              <a:ea typeface="印品黑体" panose="00000500000000000000" pitchFamily="2" charset="-122"/>
            </a:endParaRPr>
          </a:p>
        </p:txBody>
      </p:sp>
      <p:grpSp>
        <p:nvGrpSpPr>
          <p:cNvPr id="17" name="组合 16"/>
          <p:cNvGrpSpPr/>
          <p:nvPr/>
        </p:nvGrpSpPr>
        <p:grpSpPr>
          <a:xfrm>
            <a:off x="3575685" y="908054"/>
            <a:ext cx="4469765" cy="768370"/>
            <a:chOff x="6297" y="1430"/>
            <a:chExt cx="7039" cy="1210"/>
          </a:xfrm>
        </p:grpSpPr>
        <p:sp>
          <p:nvSpPr>
            <p:cNvPr id="5" name="矩形: 圆角 9"/>
            <p:cNvSpPr/>
            <p:nvPr/>
          </p:nvSpPr>
          <p:spPr>
            <a:xfrm>
              <a:off x="6297" y="1430"/>
              <a:ext cx="1210" cy="1210"/>
            </a:xfrm>
            <a:prstGeom prst="ellipse">
              <a:avLst/>
            </a:prstGeom>
            <a:solidFill>
              <a:srgbClr val="3D58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FFFFFF"/>
                  </a:solidFill>
                  <a:ea typeface="印品黑体" panose="00000500000000000000" pitchFamily="2" charset="-122"/>
                </a:rPr>
                <a:t>01</a:t>
              </a:r>
              <a:endParaRPr lang="en-US" altLang="zh-CN" sz="2400" dirty="0">
                <a:solidFill>
                  <a:srgbClr val="FFFFFF"/>
                </a:solidFill>
                <a:ea typeface="印品黑体" panose="00000500000000000000" pitchFamily="2" charset="-122"/>
              </a:endParaRPr>
            </a:p>
          </p:txBody>
        </p:sp>
        <p:sp>
          <p:nvSpPr>
            <p:cNvPr id="23" name="TextBox 39"/>
            <p:cNvSpPr txBox="1"/>
            <p:nvPr/>
          </p:nvSpPr>
          <p:spPr>
            <a:xfrm>
              <a:off x="7620" y="1430"/>
              <a:ext cx="1728" cy="725"/>
            </a:xfrm>
            <a:prstGeom prst="rect">
              <a:avLst/>
            </a:prstGeom>
            <a:noFill/>
          </p:spPr>
          <p:txBody>
            <a:bodyPr wrap="none" rtlCol="0">
              <a:spAutoFit/>
            </a:bodyPr>
            <a:lstStyle/>
            <a:p>
              <a:r>
                <a:rPr lang="zh-CN" altLang="en-US" sz="2400" dirty="0">
                  <a:latin typeface="印品黑体" panose="00000500000000000000" pitchFamily="2" charset="-122"/>
                  <a:ea typeface="印品黑体" panose="00000500000000000000" pitchFamily="2" charset="-122"/>
                </a:rPr>
                <a:t>看头条</a:t>
              </a:r>
              <a:endParaRPr lang="zh-CN" altLang="en-US" sz="2400" dirty="0">
                <a:latin typeface="印品黑体" panose="00000500000000000000" pitchFamily="2" charset="-122"/>
                <a:ea typeface="印品黑体" panose="00000500000000000000" pitchFamily="2" charset="-122"/>
              </a:endParaRPr>
            </a:p>
          </p:txBody>
        </p:sp>
        <p:sp>
          <p:nvSpPr>
            <p:cNvPr id="36" name="TextBox 40"/>
            <p:cNvSpPr txBox="1"/>
            <p:nvPr/>
          </p:nvSpPr>
          <p:spPr>
            <a:xfrm>
              <a:off x="7507" y="2141"/>
              <a:ext cx="5829" cy="499"/>
            </a:xfrm>
            <a:prstGeom prst="rect">
              <a:avLst/>
            </a:prstGeom>
            <a:noFill/>
          </p:spPr>
          <p:txBody>
            <a:bodyPr wrap="square" rtlCol="0">
              <a:spAutoFit/>
            </a:bodyPr>
            <a:lstStyle/>
            <a:p>
              <a:r>
                <a:rPr lang="en-US" altLang="zh-CN" sz="1465" dirty="0">
                  <a:latin typeface="印品黑体" panose="00000500000000000000" pitchFamily="2" charset="-122"/>
                  <a:ea typeface="印品黑体" panose="00000500000000000000" pitchFamily="2" charset="-122"/>
                </a:rPr>
                <a:t> </a:t>
              </a:r>
              <a:r>
                <a:rPr lang="zh-CN" altLang="en-US" sz="1465" dirty="0">
                  <a:latin typeface="印品黑体" panose="00000500000000000000" pitchFamily="2" charset="-122"/>
                  <a:ea typeface="印品黑体" panose="00000500000000000000" pitchFamily="2" charset="-122"/>
                </a:rPr>
                <a:t>作者专栏 文题解说 背景资料</a:t>
              </a:r>
              <a:r>
                <a:rPr lang="en-US" altLang="zh-CN" sz="1465" dirty="0">
                  <a:latin typeface="印品黑体" panose="00000500000000000000" pitchFamily="2" charset="-122"/>
                  <a:ea typeface="印品黑体" panose="00000500000000000000" pitchFamily="2" charset="-122"/>
                </a:rPr>
                <a:t> </a:t>
              </a:r>
              <a:r>
                <a:rPr lang="zh-CN" altLang="en-US" sz="1465" dirty="0">
                  <a:latin typeface="印品黑体" panose="00000500000000000000" pitchFamily="2" charset="-122"/>
                  <a:ea typeface="印品黑体" panose="00000500000000000000" pitchFamily="2" charset="-122"/>
                </a:rPr>
                <a:t>知识链接</a:t>
              </a:r>
              <a:r>
                <a:rPr lang="en-US" altLang="zh-CN" sz="1465" dirty="0">
                  <a:latin typeface="印品黑体" panose="00000500000000000000" pitchFamily="2" charset="-122"/>
                  <a:ea typeface="印品黑体" panose="00000500000000000000" pitchFamily="2" charset="-122"/>
                </a:rPr>
                <a:t> </a:t>
              </a:r>
              <a:endParaRPr lang="zh-CN" altLang="en-US" sz="1465" dirty="0">
                <a:latin typeface="印品黑体" panose="00000500000000000000" pitchFamily="2" charset="-122"/>
                <a:ea typeface="印品黑体" panose="00000500000000000000" pitchFamily="2" charset="-122"/>
              </a:endParaRPr>
            </a:p>
          </p:txBody>
        </p:sp>
      </p:grpSp>
      <p:sp>
        <p:nvSpPr>
          <p:cNvPr id="8" name="矩形 7"/>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4" name="图片 3" descr="未标题-1"/>
          <p:cNvPicPr>
            <a:picLocks noChangeAspect="1"/>
          </p:cNvPicPr>
          <p:nvPr/>
        </p:nvPicPr>
        <p:blipFill>
          <a:blip r:embed="rId1"/>
          <a:stretch>
            <a:fillRect/>
          </a:stretch>
        </p:blipFill>
        <p:spPr>
          <a:xfrm>
            <a:off x="10144760" y="-78105"/>
            <a:ext cx="1695450" cy="906145"/>
          </a:xfrm>
          <a:prstGeom prst="rect">
            <a:avLst/>
          </a:prstGeom>
        </p:spPr>
      </p:pic>
      <p:sp>
        <p:nvSpPr>
          <p:cNvPr id="12" name="矩形: 圆角 11"/>
          <p:cNvSpPr/>
          <p:nvPr/>
        </p:nvSpPr>
        <p:spPr>
          <a:xfrm>
            <a:off x="3575685" y="2844165"/>
            <a:ext cx="768350" cy="766445"/>
          </a:xfrm>
          <a:prstGeom prst="ellipse">
            <a:avLst/>
          </a:prstGeom>
          <a:solidFill>
            <a:srgbClr val="3D58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FFFFFF"/>
                </a:solidFill>
                <a:ea typeface="印品黑体" panose="00000500000000000000" pitchFamily="2" charset="-122"/>
              </a:rPr>
              <a:t>05</a:t>
            </a:r>
            <a:endParaRPr lang="en-US" altLang="zh-CN" sz="2400" dirty="0">
              <a:solidFill>
                <a:srgbClr val="FFFFFF"/>
              </a:solidFill>
              <a:ea typeface="印品黑体" panose="00000500000000000000" pitchFamily="2" charset="-122"/>
            </a:endParaRPr>
          </a:p>
        </p:txBody>
      </p:sp>
      <p:sp>
        <p:nvSpPr>
          <p:cNvPr id="11" name="TextBox 40"/>
          <p:cNvSpPr txBox="1"/>
          <p:nvPr/>
        </p:nvSpPr>
        <p:spPr>
          <a:xfrm>
            <a:off x="8832850" y="2510155"/>
            <a:ext cx="3327400" cy="316865"/>
          </a:xfrm>
          <a:prstGeom prst="rect">
            <a:avLst/>
          </a:prstGeom>
          <a:noFill/>
        </p:spPr>
        <p:txBody>
          <a:bodyPr wrap="square" rtlCol="0">
            <a:spAutoFit/>
          </a:bodyPr>
          <a:lstStyle/>
          <a:p>
            <a:r>
              <a:rPr lang="zh-CN" altLang="en-US" sz="1465" dirty="0">
                <a:latin typeface="印品黑体" panose="00000500000000000000" pitchFamily="2" charset="-122"/>
                <a:ea typeface="印品黑体" panose="00000500000000000000" pitchFamily="2" charset="-122"/>
              </a:rPr>
              <a:t>字音 词语</a:t>
            </a:r>
            <a:r>
              <a:rPr lang="en-US" altLang="zh-CN" sz="1465" dirty="0">
                <a:latin typeface="印品黑体" panose="00000500000000000000" pitchFamily="2" charset="-122"/>
                <a:ea typeface="印品黑体" panose="00000500000000000000" pitchFamily="2" charset="-122"/>
              </a:rPr>
              <a:t> </a:t>
            </a:r>
            <a:r>
              <a:rPr lang="zh-CN" altLang="en-US" sz="1465" dirty="0">
                <a:latin typeface="印品黑体" panose="00000500000000000000" pitchFamily="2" charset="-122"/>
                <a:ea typeface="印品黑体" panose="00000500000000000000" pitchFamily="2" charset="-122"/>
              </a:rPr>
              <a:t>词义辨析</a:t>
            </a:r>
            <a:endParaRPr lang="zh-CN" altLang="en-US" sz="1465" dirty="0">
              <a:latin typeface="印品黑体" panose="00000500000000000000" pitchFamily="2" charset="-122"/>
              <a:ea typeface="印品黑体" panose="00000500000000000000" pitchFamily="2" charset="-122"/>
            </a:endParaRPr>
          </a:p>
        </p:txBody>
      </p:sp>
      <p:sp>
        <p:nvSpPr>
          <p:cNvPr id="7" name="矩形: 圆角 12"/>
          <p:cNvSpPr/>
          <p:nvPr/>
        </p:nvSpPr>
        <p:spPr>
          <a:xfrm>
            <a:off x="8009255" y="3112278"/>
            <a:ext cx="768343" cy="768343"/>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FFFFFF"/>
                </a:solidFill>
                <a:ea typeface="印品黑体" panose="00000500000000000000" pitchFamily="2" charset="-122"/>
              </a:rPr>
              <a:t>06</a:t>
            </a:r>
            <a:endParaRPr lang="en-US" altLang="zh-CN" sz="2400" dirty="0">
              <a:solidFill>
                <a:srgbClr val="FFFFFF"/>
              </a:solidFill>
              <a:ea typeface="印品黑体" panose="00000500000000000000" pitchFamily="2" charset="-122"/>
            </a:endParaRPr>
          </a:p>
        </p:txBody>
      </p:sp>
      <p:sp>
        <p:nvSpPr>
          <p:cNvPr id="9" name="矩形: 圆角 11"/>
          <p:cNvSpPr/>
          <p:nvPr/>
        </p:nvSpPr>
        <p:spPr>
          <a:xfrm>
            <a:off x="3582035" y="3868420"/>
            <a:ext cx="768350" cy="766445"/>
          </a:xfrm>
          <a:prstGeom prst="ellipse">
            <a:avLst/>
          </a:prstGeom>
          <a:solidFill>
            <a:srgbClr val="3D58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FFFFFF"/>
                </a:solidFill>
                <a:ea typeface="印品黑体" panose="00000500000000000000" pitchFamily="2" charset="-122"/>
              </a:rPr>
              <a:t>07</a:t>
            </a:r>
            <a:endParaRPr lang="en-US" altLang="zh-CN" sz="2400" dirty="0">
              <a:solidFill>
                <a:srgbClr val="FFFFFF"/>
              </a:solidFill>
              <a:ea typeface="印品黑体" panose="00000500000000000000" pitchFamily="2" charset="-122"/>
            </a:endParaRPr>
          </a:p>
        </p:txBody>
      </p:sp>
      <p:sp>
        <p:nvSpPr>
          <p:cNvPr id="15" name="TextBox 39"/>
          <p:cNvSpPr txBox="1"/>
          <p:nvPr/>
        </p:nvSpPr>
        <p:spPr>
          <a:xfrm>
            <a:off x="8848725" y="4283710"/>
            <a:ext cx="2991485" cy="512445"/>
          </a:xfrm>
          <a:prstGeom prst="rect">
            <a:avLst/>
          </a:prstGeom>
          <a:noFill/>
        </p:spPr>
        <p:txBody>
          <a:bodyPr wrap="square" rtlCol="0">
            <a:noAutofit/>
          </a:bodyPr>
          <a:lstStyle/>
          <a:p>
            <a:r>
              <a:rPr lang="zh-CN" altLang="en-US" sz="2400" dirty="0">
                <a:latin typeface="印品黑体" panose="00000500000000000000" pitchFamily="2" charset="-122"/>
                <a:ea typeface="印品黑体" panose="00000500000000000000" pitchFamily="2" charset="-122"/>
                <a:sym typeface="+mn-ea"/>
              </a:rPr>
              <a:t>句子迷</a:t>
            </a:r>
            <a:r>
              <a:rPr lang="en-US" altLang="zh-CN" sz="2400" dirty="0">
                <a:latin typeface="印品黑体" panose="00000500000000000000" pitchFamily="2" charset="-122"/>
                <a:ea typeface="印品黑体" panose="00000500000000000000" pitchFamily="2" charset="-122"/>
                <a:sym typeface="+mn-ea"/>
              </a:rPr>
              <a:t>·</a:t>
            </a:r>
            <a:r>
              <a:rPr lang="zh-CN" altLang="en-US" sz="2400" dirty="0">
                <a:latin typeface="印品黑体" panose="00000500000000000000" pitchFamily="2" charset="-122"/>
                <a:ea typeface="印品黑体" panose="00000500000000000000" pitchFamily="2" charset="-122"/>
                <a:sym typeface="+mn-ea"/>
              </a:rPr>
              <a:t>笔有千钧</a:t>
            </a:r>
            <a:endParaRPr lang="zh-CN" altLang="en-US" sz="2400" dirty="0">
              <a:latin typeface="印品黑体" panose="00000500000000000000" pitchFamily="2" charset="-122"/>
              <a:ea typeface="印品黑体" panose="00000500000000000000" pitchFamily="2" charset="-122"/>
              <a:sym typeface="+mn-ea"/>
            </a:endParaRPr>
          </a:p>
        </p:txBody>
      </p:sp>
      <p:sp>
        <p:nvSpPr>
          <p:cNvPr id="16" name="TextBox 40"/>
          <p:cNvSpPr txBox="1"/>
          <p:nvPr/>
        </p:nvSpPr>
        <p:spPr>
          <a:xfrm>
            <a:off x="8976360" y="4797425"/>
            <a:ext cx="2017395" cy="375285"/>
          </a:xfrm>
          <a:prstGeom prst="rect">
            <a:avLst/>
          </a:prstGeom>
          <a:noFill/>
        </p:spPr>
        <p:txBody>
          <a:bodyPr wrap="square" rtlCol="0">
            <a:noAutofit/>
          </a:bodyPr>
          <a:lstStyle/>
          <a:p>
            <a:r>
              <a:rPr lang="zh-CN" altLang="en-US" sz="1465" dirty="0">
                <a:latin typeface="印品黑体" panose="00000500000000000000" pitchFamily="2" charset="-122"/>
                <a:ea typeface="印品黑体" panose="00000500000000000000" pitchFamily="2" charset="-122"/>
              </a:rPr>
              <a:t>老舍语录</a:t>
            </a:r>
            <a:endParaRPr lang="zh-CN" altLang="en-US" sz="1465" dirty="0">
              <a:latin typeface="印品黑体" panose="00000500000000000000" pitchFamily="2" charset="-122"/>
              <a:ea typeface="印品黑体" panose="00000500000000000000" pitchFamily="2" charset="-122"/>
            </a:endParaRPr>
          </a:p>
        </p:txBody>
      </p:sp>
      <p:sp>
        <p:nvSpPr>
          <p:cNvPr id="25" name="TextBox 39"/>
          <p:cNvSpPr txBox="1"/>
          <p:nvPr/>
        </p:nvSpPr>
        <p:spPr>
          <a:xfrm>
            <a:off x="4481830" y="2910840"/>
            <a:ext cx="2639695" cy="460375"/>
          </a:xfrm>
          <a:prstGeom prst="rect">
            <a:avLst/>
          </a:prstGeom>
          <a:noFill/>
        </p:spPr>
        <p:txBody>
          <a:bodyPr wrap="square" rtlCol="0">
            <a:spAutoFit/>
          </a:bodyPr>
          <a:lstStyle/>
          <a:p>
            <a:r>
              <a:rPr lang="zh-CN" altLang="en-US" sz="2400" dirty="0">
                <a:latin typeface="印品黑体" panose="00000500000000000000" pitchFamily="2" charset="-122"/>
                <a:ea typeface="印品黑体" panose="00000500000000000000" pitchFamily="2" charset="-122"/>
              </a:rPr>
              <a:t>戳考点</a:t>
            </a:r>
            <a:endParaRPr lang="zh-CN" altLang="en-US" sz="2400" dirty="0">
              <a:latin typeface="印品黑体" panose="00000500000000000000" pitchFamily="2" charset="-122"/>
              <a:ea typeface="印品黑体" panose="00000500000000000000" pitchFamily="2" charset="-122"/>
            </a:endParaRPr>
          </a:p>
        </p:txBody>
      </p:sp>
      <p:sp>
        <p:nvSpPr>
          <p:cNvPr id="27" name="TextBox 40"/>
          <p:cNvSpPr txBox="1"/>
          <p:nvPr/>
        </p:nvSpPr>
        <p:spPr>
          <a:xfrm>
            <a:off x="4449445" y="2421255"/>
            <a:ext cx="3559810" cy="448310"/>
          </a:xfrm>
          <a:prstGeom prst="rect">
            <a:avLst/>
          </a:prstGeom>
          <a:noFill/>
        </p:spPr>
        <p:txBody>
          <a:bodyPr wrap="square" rtlCol="0">
            <a:noAutofit/>
          </a:bodyPr>
          <a:lstStyle/>
          <a:p>
            <a:r>
              <a:rPr lang="zh-CN" altLang="en-US" sz="1465" dirty="0">
                <a:latin typeface="印品黑体" panose="00000500000000000000" pitchFamily="2" charset="-122"/>
                <a:ea typeface="印品黑体" panose="00000500000000000000" pitchFamily="2" charset="-122"/>
              </a:rPr>
              <a:t>主题解读 特色总结</a:t>
            </a:r>
            <a:r>
              <a:rPr lang="en-US" altLang="zh-CN" sz="1465" dirty="0">
                <a:latin typeface="印品黑体" panose="00000500000000000000" pitchFamily="2" charset="-122"/>
                <a:ea typeface="印品黑体" panose="00000500000000000000" pitchFamily="2" charset="-122"/>
              </a:rPr>
              <a:t> </a:t>
            </a:r>
            <a:r>
              <a:rPr lang="zh-CN" altLang="en-US" sz="1465" dirty="0">
                <a:latin typeface="印品黑体" panose="00000500000000000000" pitchFamily="2" charset="-122"/>
                <a:ea typeface="印品黑体" panose="00000500000000000000" pitchFamily="2" charset="-122"/>
              </a:rPr>
              <a:t>重点难点</a:t>
            </a:r>
            <a:r>
              <a:rPr lang="en-US" altLang="zh-CN" sz="1465" dirty="0">
                <a:latin typeface="印品黑体" panose="00000500000000000000" pitchFamily="2" charset="-122"/>
                <a:ea typeface="印品黑体" panose="00000500000000000000" pitchFamily="2" charset="-122"/>
              </a:rPr>
              <a:t> </a:t>
            </a:r>
            <a:r>
              <a:rPr lang="zh-CN" altLang="en-US" sz="1465" dirty="0">
                <a:latin typeface="印品黑体" panose="00000500000000000000" pitchFamily="2" charset="-122"/>
                <a:ea typeface="印品黑体" panose="00000500000000000000" pitchFamily="2" charset="-122"/>
              </a:rPr>
              <a:t>情境探究</a:t>
            </a:r>
            <a:r>
              <a:rPr lang="en-US" altLang="zh-CN" sz="1465" dirty="0">
                <a:latin typeface="印品黑体" panose="00000500000000000000" pitchFamily="2" charset="-122"/>
                <a:ea typeface="印品黑体" panose="00000500000000000000" pitchFamily="2" charset="-122"/>
              </a:rPr>
              <a:t> </a:t>
            </a:r>
            <a:endParaRPr lang="en-US" altLang="zh-CN" sz="1465" dirty="0">
              <a:latin typeface="印品黑体" panose="00000500000000000000" pitchFamily="2" charset="-122"/>
              <a:ea typeface="印品黑体" panose="00000500000000000000" pitchFamily="2" charset="-122"/>
            </a:endParaRPr>
          </a:p>
          <a:p>
            <a:endParaRPr lang="zh-CN" altLang="en-US" sz="1465" dirty="0">
              <a:latin typeface="印品黑体" panose="00000500000000000000" pitchFamily="2" charset="-122"/>
              <a:ea typeface="印品黑体" panose="00000500000000000000" pitchFamily="2" charset="-122"/>
            </a:endParaRPr>
          </a:p>
        </p:txBody>
      </p:sp>
      <p:sp>
        <p:nvSpPr>
          <p:cNvPr id="22" name="TextBox 39"/>
          <p:cNvSpPr txBox="1"/>
          <p:nvPr/>
        </p:nvSpPr>
        <p:spPr>
          <a:xfrm>
            <a:off x="4449445" y="3940175"/>
            <a:ext cx="3019425" cy="460375"/>
          </a:xfrm>
          <a:prstGeom prst="rect">
            <a:avLst/>
          </a:prstGeom>
          <a:noFill/>
        </p:spPr>
        <p:txBody>
          <a:bodyPr wrap="square" rtlCol="0">
            <a:spAutoFit/>
          </a:bodyPr>
          <a:lstStyle/>
          <a:p>
            <a:r>
              <a:rPr lang="zh-CN" altLang="en-US" sz="2400" dirty="0">
                <a:latin typeface="印品黑体" panose="00000500000000000000" pitchFamily="2" charset="-122"/>
                <a:ea typeface="印品黑体" panose="00000500000000000000" pitchFamily="2" charset="-122"/>
                <a:sym typeface="+mn-ea"/>
              </a:rPr>
              <a:t>人物志</a:t>
            </a:r>
            <a:r>
              <a:rPr lang="en-US" altLang="zh-CN" sz="2400" dirty="0">
                <a:latin typeface="印品黑体" panose="00000500000000000000" pitchFamily="2" charset="-122"/>
                <a:ea typeface="印品黑体" panose="00000500000000000000" pitchFamily="2" charset="-122"/>
                <a:sym typeface="+mn-ea"/>
              </a:rPr>
              <a:t>·</a:t>
            </a:r>
            <a:r>
              <a:rPr lang="zh-CN" altLang="en-US" sz="2400" dirty="0">
                <a:latin typeface="印品黑体" panose="00000500000000000000" pitchFamily="2" charset="-122"/>
                <a:ea typeface="印品黑体" panose="00000500000000000000" pitchFamily="2" charset="-122"/>
                <a:sym typeface="+mn-ea"/>
              </a:rPr>
              <a:t>知人论世</a:t>
            </a:r>
            <a:endParaRPr lang="zh-CN" altLang="en-US" sz="2400" dirty="0">
              <a:latin typeface="印品黑体" panose="00000500000000000000" pitchFamily="2" charset="-122"/>
              <a:ea typeface="印品黑体" panose="00000500000000000000" pitchFamily="2" charset="-122"/>
              <a:sym typeface="+mn-ea"/>
            </a:endParaRPr>
          </a:p>
        </p:txBody>
      </p:sp>
      <p:sp>
        <p:nvSpPr>
          <p:cNvPr id="24" name="TextBox 40"/>
          <p:cNvSpPr txBox="1"/>
          <p:nvPr/>
        </p:nvSpPr>
        <p:spPr>
          <a:xfrm>
            <a:off x="4481830" y="4510405"/>
            <a:ext cx="3350895" cy="462915"/>
          </a:xfrm>
          <a:prstGeom prst="rect">
            <a:avLst/>
          </a:prstGeom>
          <a:noFill/>
        </p:spPr>
        <p:txBody>
          <a:bodyPr wrap="square" rtlCol="0">
            <a:noAutofit/>
          </a:bodyPr>
          <a:lstStyle/>
          <a:p>
            <a:r>
              <a:rPr lang="zh-CN" altLang="en-US" sz="1465" dirty="0">
                <a:latin typeface="印品黑体" panose="00000500000000000000" pitchFamily="2" charset="-122"/>
                <a:ea typeface="印品黑体" panose="00000500000000000000" pitchFamily="2" charset="-122"/>
                <a:sym typeface="+mn-ea"/>
              </a:rPr>
              <a:t>名人对老舍的评价</a:t>
            </a:r>
            <a:endParaRPr lang="zh-CN" altLang="en-US" sz="1465" dirty="0">
              <a:latin typeface="印品黑体" panose="00000500000000000000" pitchFamily="2" charset="-122"/>
              <a:ea typeface="印品黑体" panose="00000500000000000000" pitchFamily="2" charset="-122"/>
              <a:sym typeface="+mn-ea"/>
            </a:endParaRPr>
          </a:p>
        </p:txBody>
      </p:sp>
      <p:sp>
        <p:nvSpPr>
          <p:cNvPr id="14" name="TextBox 40"/>
          <p:cNvSpPr txBox="1"/>
          <p:nvPr>
            <p:custDataLst>
              <p:tags r:id="rId2"/>
            </p:custDataLst>
          </p:nvPr>
        </p:nvSpPr>
        <p:spPr>
          <a:xfrm>
            <a:off x="4512310" y="3352165"/>
            <a:ext cx="2781935" cy="316865"/>
          </a:xfrm>
          <a:prstGeom prst="rect">
            <a:avLst/>
          </a:prstGeom>
          <a:noFill/>
        </p:spPr>
        <p:txBody>
          <a:bodyPr wrap="square" rtlCol="0">
            <a:spAutoFit/>
          </a:bodyPr>
          <a:p>
            <a:r>
              <a:rPr lang="zh-CN" altLang="en-US" sz="1465" dirty="0">
                <a:latin typeface="印品黑体" panose="00000500000000000000" pitchFamily="2" charset="-122"/>
                <a:ea typeface="印品黑体" panose="00000500000000000000" pitchFamily="2" charset="-122"/>
              </a:rPr>
              <a:t>考点解读 考法突破 典题例解 </a:t>
            </a:r>
            <a:endParaRPr lang="zh-CN" altLang="en-US" sz="1465" dirty="0">
              <a:latin typeface="印品黑体" panose="00000500000000000000" pitchFamily="2" charset="-122"/>
              <a:ea typeface="印品黑体" panose="00000500000000000000" pitchFamily="2" charset="-122"/>
            </a:endParaRPr>
          </a:p>
        </p:txBody>
      </p:sp>
      <p:sp>
        <p:nvSpPr>
          <p:cNvPr id="13" name="TextBox 39"/>
          <p:cNvSpPr txBox="1"/>
          <p:nvPr>
            <p:custDataLst>
              <p:tags r:id="rId3"/>
            </p:custDataLst>
          </p:nvPr>
        </p:nvSpPr>
        <p:spPr>
          <a:xfrm>
            <a:off x="4449445" y="1916430"/>
            <a:ext cx="2164080" cy="460375"/>
          </a:xfrm>
          <a:prstGeom prst="rect">
            <a:avLst/>
          </a:prstGeom>
          <a:noFill/>
        </p:spPr>
        <p:txBody>
          <a:bodyPr wrap="none" rtlCol="0">
            <a:spAutoFit/>
          </a:bodyPr>
          <a:p>
            <a:pPr algn="l"/>
            <a:r>
              <a:rPr lang="zh-CN" altLang="en-US" sz="2400" dirty="0">
                <a:latin typeface="印品黑体" panose="00000500000000000000" pitchFamily="2" charset="-122"/>
                <a:ea typeface="印品黑体" panose="00000500000000000000" pitchFamily="2" charset="-122"/>
                <a:sym typeface="+mn-ea"/>
              </a:rPr>
              <a:t>集要点</a:t>
            </a:r>
            <a:r>
              <a:rPr lang="en-US" altLang="zh-CN" sz="2400" dirty="0">
                <a:latin typeface="印品黑体" panose="00000500000000000000" pitchFamily="2" charset="-122"/>
                <a:ea typeface="印品黑体" panose="00000500000000000000" pitchFamily="2" charset="-122"/>
                <a:sym typeface="+mn-ea"/>
              </a:rPr>
              <a:t>/</a:t>
            </a:r>
            <a:r>
              <a:rPr lang="zh-CN" altLang="en-US" sz="2400" dirty="0">
                <a:latin typeface="印品黑体" panose="00000500000000000000" pitchFamily="2" charset="-122"/>
                <a:ea typeface="印品黑体" panose="00000500000000000000" pitchFamily="2" charset="-122"/>
                <a:sym typeface="+mn-ea"/>
              </a:rPr>
              <a:t>激思辨</a:t>
            </a:r>
            <a:endParaRPr lang="zh-CN" altLang="en-US" sz="2400" dirty="0">
              <a:latin typeface="印品黑体" panose="00000500000000000000" pitchFamily="2" charset="-122"/>
              <a:ea typeface="印品黑体" panose="00000500000000000000" pitchFamily="2" charset="-122"/>
              <a:sym typeface="+mn-ea"/>
            </a:endParaRPr>
          </a:p>
        </p:txBody>
      </p:sp>
      <p:sp>
        <p:nvSpPr>
          <p:cNvPr id="30" name="TextBox 40"/>
          <p:cNvSpPr txBox="1"/>
          <p:nvPr>
            <p:custDataLst>
              <p:tags r:id="rId4"/>
            </p:custDataLst>
          </p:nvPr>
        </p:nvSpPr>
        <p:spPr>
          <a:xfrm>
            <a:off x="8718550" y="1510665"/>
            <a:ext cx="2746375" cy="316865"/>
          </a:xfrm>
          <a:prstGeom prst="rect">
            <a:avLst/>
          </a:prstGeom>
          <a:noFill/>
        </p:spPr>
        <p:txBody>
          <a:bodyPr wrap="square" rtlCol="0">
            <a:spAutoFit/>
          </a:bodyPr>
          <a:p>
            <a:r>
              <a:rPr lang="en-US" altLang="zh-CN" sz="1465" dirty="0">
                <a:latin typeface="印品黑体" panose="00000500000000000000" pitchFamily="2" charset="-122"/>
                <a:ea typeface="印品黑体" panose="00000500000000000000" pitchFamily="2" charset="-122"/>
              </a:rPr>
              <a:t> </a:t>
            </a:r>
            <a:r>
              <a:rPr lang="zh-CN" altLang="en-US" sz="1465" dirty="0">
                <a:latin typeface="印品黑体" panose="00000500000000000000" pitchFamily="2" charset="-122"/>
                <a:ea typeface="印品黑体" panose="00000500000000000000" pitchFamily="2" charset="-122"/>
              </a:rPr>
              <a:t>品读原文</a:t>
            </a:r>
            <a:r>
              <a:rPr lang="en-US" altLang="zh-CN" sz="1465" dirty="0">
                <a:latin typeface="印品黑体" panose="00000500000000000000" pitchFamily="2" charset="-122"/>
                <a:ea typeface="印品黑体" panose="00000500000000000000" pitchFamily="2" charset="-122"/>
              </a:rPr>
              <a:t>  </a:t>
            </a:r>
            <a:r>
              <a:rPr lang="zh-CN" altLang="en-US" sz="1465" dirty="0">
                <a:latin typeface="印品黑体" panose="00000500000000000000" pitchFamily="2" charset="-122"/>
                <a:ea typeface="印品黑体" panose="00000500000000000000" pitchFamily="2" charset="-122"/>
              </a:rPr>
              <a:t>深度解析</a:t>
            </a:r>
            <a:endParaRPr lang="zh-CN" altLang="en-US" sz="1465" dirty="0">
              <a:latin typeface="印品黑体" panose="00000500000000000000" pitchFamily="2" charset="-122"/>
              <a:ea typeface="印品黑体" panose="00000500000000000000" pitchFamily="2" charset="-122"/>
            </a:endParaRPr>
          </a:p>
        </p:txBody>
      </p:sp>
      <p:sp>
        <p:nvSpPr>
          <p:cNvPr id="32" name="矩形: 圆角 10"/>
          <p:cNvSpPr/>
          <p:nvPr>
            <p:custDataLst>
              <p:tags r:id="rId5"/>
            </p:custDataLst>
          </p:nvPr>
        </p:nvSpPr>
        <p:spPr>
          <a:xfrm>
            <a:off x="8044815" y="4222115"/>
            <a:ext cx="768350" cy="76835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2400" dirty="0">
                <a:solidFill>
                  <a:srgbClr val="FFFFFF"/>
                </a:solidFill>
                <a:ea typeface="印品黑体" panose="00000500000000000000" pitchFamily="2" charset="-122"/>
              </a:rPr>
              <a:t>08</a:t>
            </a:r>
            <a:endParaRPr lang="en-US" altLang="zh-CN" sz="2400" dirty="0">
              <a:solidFill>
                <a:srgbClr val="FFFFFF"/>
              </a:solidFill>
              <a:ea typeface="印品黑体" panose="00000500000000000000" pitchFamily="2" charset="-122"/>
            </a:endParaRPr>
          </a:p>
        </p:txBody>
      </p:sp>
      <p:sp>
        <p:nvSpPr>
          <p:cNvPr id="31" name="矩形: 圆角 11"/>
          <p:cNvSpPr/>
          <p:nvPr/>
        </p:nvSpPr>
        <p:spPr>
          <a:xfrm>
            <a:off x="3565525" y="4928235"/>
            <a:ext cx="768350" cy="766445"/>
          </a:xfrm>
          <a:prstGeom prst="ellipse">
            <a:avLst/>
          </a:prstGeom>
          <a:solidFill>
            <a:srgbClr val="3D58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FFFFFF"/>
                </a:solidFill>
                <a:ea typeface="印品黑体" panose="00000500000000000000" pitchFamily="2" charset="-122"/>
              </a:rPr>
              <a:t>09</a:t>
            </a:r>
            <a:endParaRPr lang="en-US" altLang="zh-CN" sz="2400" dirty="0">
              <a:solidFill>
                <a:srgbClr val="FFFFFF"/>
              </a:solidFill>
              <a:ea typeface="印品黑体" panose="00000500000000000000" pitchFamily="2" charset="-122"/>
            </a:endParaRPr>
          </a:p>
        </p:txBody>
      </p:sp>
      <p:sp>
        <p:nvSpPr>
          <p:cNvPr id="33" name="TextBox 39"/>
          <p:cNvSpPr txBox="1"/>
          <p:nvPr/>
        </p:nvSpPr>
        <p:spPr>
          <a:xfrm>
            <a:off x="4432935" y="5071745"/>
            <a:ext cx="3019425" cy="460375"/>
          </a:xfrm>
          <a:prstGeom prst="rect">
            <a:avLst/>
          </a:prstGeom>
          <a:noFill/>
        </p:spPr>
        <p:txBody>
          <a:bodyPr wrap="square" rtlCol="0">
            <a:spAutoFit/>
          </a:bodyPr>
          <a:lstStyle/>
          <a:p>
            <a:r>
              <a:rPr lang="zh-CN" altLang="en-US" sz="2400" dirty="0">
                <a:latin typeface="印品黑体" panose="00000500000000000000" pitchFamily="2" charset="-122"/>
                <a:ea typeface="印品黑体" panose="00000500000000000000" pitchFamily="2" charset="-122"/>
                <a:sym typeface="+mn-ea"/>
              </a:rPr>
              <a:t>故事汇</a:t>
            </a:r>
            <a:r>
              <a:rPr lang="en-US" altLang="zh-CN" sz="2400" dirty="0">
                <a:latin typeface="印品黑体" panose="00000500000000000000" pitchFamily="2" charset="-122"/>
                <a:ea typeface="印品黑体" panose="00000500000000000000" pitchFamily="2" charset="-122"/>
                <a:sym typeface="+mn-ea"/>
              </a:rPr>
              <a:t>·</a:t>
            </a:r>
            <a:r>
              <a:rPr lang="zh-CN" altLang="en-US" sz="2400" dirty="0">
                <a:latin typeface="印品黑体" panose="00000500000000000000" pitchFamily="2" charset="-122"/>
                <a:ea typeface="印品黑体" panose="00000500000000000000" pitchFamily="2" charset="-122"/>
                <a:sym typeface="+mn-ea"/>
              </a:rPr>
              <a:t>经年缩影</a:t>
            </a:r>
            <a:endParaRPr lang="zh-CN" altLang="en-US" sz="2400" dirty="0">
              <a:latin typeface="印品黑体" panose="00000500000000000000" pitchFamily="2" charset="-122"/>
              <a:ea typeface="印品黑体" panose="00000500000000000000" pitchFamily="2" charset="-122"/>
              <a:sym typeface="+mn-ea"/>
            </a:endParaRPr>
          </a:p>
        </p:txBody>
      </p:sp>
      <p:sp>
        <p:nvSpPr>
          <p:cNvPr id="34" name="TextBox 40"/>
          <p:cNvSpPr txBox="1"/>
          <p:nvPr/>
        </p:nvSpPr>
        <p:spPr>
          <a:xfrm>
            <a:off x="4465320" y="5570220"/>
            <a:ext cx="3350895" cy="462915"/>
          </a:xfrm>
          <a:prstGeom prst="rect">
            <a:avLst/>
          </a:prstGeom>
          <a:noFill/>
        </p:spPr>
        <p:txBody>
          <a:bodyPr wrap="square" rtlCol="0">
            <a:noAutofit/>
          </a:bodyPr>
          <a:lstStyle/>
          <a:p>
            <a:r>
              <a:rPr lang="zh-CN" altLang="en-US" sz="1465" dirty="0">
                <a:latin typeface="印品黑体" panose="00000500000000000000" pitchFamily="2" charset="-122"/>
                <a:ea typeface="印品黑体" panose="00000500000000000000" pitchFamily="2" charset="-122"/>
                <a:sym typeface="+mn-ea"/>
              </a:rPr>
              <a:t>老舍写《四世同堂》</a:t>
            </a:r>
            <a:r>
              <a:rPr lang="zh-CN" altLang="en-US" sz="1465" dirty="0">
                <a:latin typeface="印品黑体" panose="00000500000000000000" pitchFamily="2" charset="-122"/>
                <a:ea typeface="印品黑体" panose="00000500000000000000" pitchFamily="2" charset="-122"/>
                <a:sym typeface="+mn-ea"/>
              </a:rPr>
              <a:t>【家国情怀、苦难】</a:t>
            </a:r>
            <a:r>
              <a:rPr lang="en-US" altLang="zh-CN" sz="1465" dirty="0">
                <a:latin typeface="印品黑体" panose="00000500000000000000" pitchFamily="2" charset="-122"/>
                <a:ea typeface="印品黑体" panose="00000500000000000000" pitchFamily="2" charset="-122"/>
                <a:sym typeface="+mn-ea"/>
              </a:rPr>
              <a:t> </a:t>
            </a:r>
            <a:endParaRPr lang="en-US" altLang="zh-CN" sz="1465" dirty="0">
              <a:latin typeface="印品黑体" panose="00000500000000000000" pitchFamily="2" charset="-122"/>
              <a:ea typeface="印品黑体" panose="00000500000000000000" pitchFamily="2" charset="-122"/>
              <a:sym typeface="+mn-ea"/>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p:nvSpPr>
        <p:spPr>
          <a:xfrm>
            <a:off x="839470" y="1268730"/>
            <a:ext cx="10212705" cy="3234055"/>
          </a:xfrm>
          <a:prstGeom prst="rect">
            <a:avLst/>
          </a:prstGeom>
          <a:noFill/>
        </p:spPr>
        <p:txBody>
          <a:bodyPr wrap="square" rtlCol="0">
            <a:noAutofit/>
          </a:bodyPr>
          <a:lstStyle/>
          <a:p>
            <a:pPr>
              <a:lnSpc>
                <a:spcPct val="150000"/>
              </a:lnSpc>
            </a:pPr>
            <a:r>
              <a:rPr lang="en-US" altLang="zh-CN" sz="1600"/>
              <a:t>(</a:t>
            </a:r>
            <a:r>
              <a:rPr lang="zh-CN" altLang="en-US" sz="1600"/>
              <a:t>一</a:t>
            </a:r>
            <a:r>
              <a:rPr lang="en-US" altLang="zh-CN" sz="1600"/>
              <a:t>)</a:t>
            </a:r>
            <a:r>
              <a:rPr lang="zh-CN" altLang="en-US" sz="1600"/>
              <a:t>语言文字运用</a:t>
            </a:r>
            <a:r>
              <a:rPr lang="en-US" altLang="en-US" sz="1600"/>
              <a:t>Ⅰ</a:t>
            </a:r>
            <a:endParaRPr lang="en-US" altLang="en-US" sz="1600"/>
          </a:p>
          <a:p>
            <a:pPr>
              <a:lnSpc>
                <a:spcPct val="150000"/>
              </a:lnSpc>
            </a:pPr>
            <a:r>
              <a:rPr lang="zh-CN" altLang="en-US" sz="1600"/>
              <a:t>阅读下面的文字</a:t>
            </a:r>
            <a:r>
              <a:rPr lang="en-US" altLang="zh-CN" sz="1600"/>
              <a:t>，</a:t>
            </a:r>
            <a:r>
              <a:rPr lang="zh-CN" altLang="en-US" sz="1600"/>
              <a:t>完成</a:t>
            </a:r>
            <a:r>
              <a:rPr lang="en-US" altLang="zh-CN" sz="1600"/>
              <a:t>1~3</a:t>
            </a:r>
            <a:r>
              <a:rPr lang="zh-CN" altLang="en-US" sz="1600"/>
              <a:t>题。</a:t>
            </a:r>
            <a:endParaRPr lang="zh-CN" altLang="en-US" sz="1600"/>
          </a:p>
          <a:p>
            <a:pPr>
              <a:lnSpc>
                <a:spcPct val="150000"/>
              </a:lnSpc>
            </a:pPr>
            <a:r>
              <a:rPr lang="en-US" altLang="zh-CN" sz="1600"/>
              <a:t>    </a:t>
            </a:r>
            <a:r>
              <a:rPr lang="zh-CN" altLang="en-US" sz="1600"/>
              <a:t>一个成功的作家总是试图用最简洁的文字</a:t>
            </a:r>
            <a:r>
              <a:rPr lang="en-US" altLang="zh-CN" sz="1600"/>
              <a:t>，</a:t>
            </a:r>
            <a:r>
              <a:rPr lang="zh-CN" altLang="en-US" sz="1600"/>
              <a:t>揭示最深刻的社会背景</a:t>
            </a:r>
            <a:r>
              <a:rPr lang="en-US" altLang="zh-CN" sz="1600"/>
              <a:t>，</a:t>
            </a:r>
            <a:r>
              <a:rPr lang="zh-CN" altLang="en-US" sz="1600"/>
              <a:t>刻画尽量多的、</a:t>
            </a:r>
            <a:r>
              <a:rPr lang="zh-CN" altLang="en-US" sz="1600" u="sng"/>
              <a:t>　</a:t>
            </a:r>
            <a:r>
              <a:rPr lang="en-US" altLang="en-US" sz="1600" u="sng"/>
              <a:t>①</a:t>
            </a:r>
            <a:r>
              <a:rPr lang="zh-CN" altLang="en-US" sz="1600" u="sng"/>
              <a:t>　</a:t>
            </a:r>
            <a:r>
              <a:rPr lang="zh-CN" altLang="en-US" sz="1600"/>
              <a:t>的人物形象。茶馆里的经典台词</a:t>
            </a:r>
            <a:r>
              <a:rPr lang="en-US" altLang="zh-CN" sz="1600"/>
              <a:t>，</a:t>
            </a:r>
            <a:r>
              <a:rPr lang="zh-CN" altLang="en-US" sz="1600"/>
              <a:t>比如</a:t>
            </a:r>
            <a:r>
              <a:rPr lang="en-US" altLang="zh-CN" sz="1600"/>
              <a:t>“</a:t>
            </a:r>
            <a:r>
              <a:rPr lang="zh-CN" altLang="en-US" sz="1600"/>
              <a:t>我爱咱们的国呀</a:t>
            </a:r>
            <a:r>
              <a:rPr lang="en-US" altLang="zh-CN" sz="1600"/>
              <a:t>，</a:t>
            </a:r>
            <a:r>
              <a:rPr lang="zh-CN" altLang="en-US" sz="1600"/>
              <a:t>可是谁爱我呢</a:t>
            </a:r>
            <a:r>
              <a:rPr lang="en-US" altLang="zh-CN" sz="1600"/>
              <a:t>?”</a:t>
            </a:r>
            <a:r>
              <a:rPr lang="en-US" altLang="zh-CN" sz="1600" u="wavy">
                <a:solidFill>
                  <a:schemeClr val="tx1"/>
                </a:solidFill>
                <a:uFillTx/>
              </a:rPr>
              <a:t>“</a:t>
            </a:r>
            <a:r>
              <a:rPr lang="zh-CN" altLang="en-US" sz="1600" u="wavy">
                <a:solidFill>
                  <a:schemeClr val="tx1"/>
                </a:solidFill>
                <a:uFillTx/>
              </a:rPr>
              <a:t>改良！改良！越改越凉</a:t>
            </a:r>
            <a:r>
              <a:rPr lang="en-US" altLang="zh-CN" sz="1600" u="wavy">
                <a:solidFill>
                  <a:schemeClr val="tx1"/>
                </a:solidFill>
                <a:uFillTx/>
              </a:rPr>
              <a:t>，</a:t>
            </a:r>
            <a:r>
              <a:rPr lang="zh-CN" altLang="en-US" sz="1600" u="wavy">
                <a:solidFill>
                  <a:schemeClr val="tx1"/>
                </a:solidFill>
                <a:uFillTx/>
              </a:rPr>
              <a:t>冰凉！</a:t>
            </a:r>
            <a:r>
              <a:rPr lang="en-US" altLang="zh-CN" sz="1600" u="wavy">
                <a:solidFill>
                  <a:schemeClr val="tx1"/>
                </a:solidFill>
                <a:uFillTx/>
              </a:rPr>
              <a:t>”</a:t>
            </a:r>
            <a:r>
              <a:rPr lang="zh-CN" altLang="en-US" sz="1600"/>
              <a:t>都不是简单的俏皮话</a:t>
            </a:r>
            <a:r>
              <a:rPr lang="en-US" altLang="zh-CN" sz="1600"/>
              <a:t>，</a:t>
            </a:r>
            <a:r>
              <a:rPr lang="zh-CN" altLang="en-US" sz="1600"/>
              <a:t>而是把中国人的心理琢磨到了</a:t>
            </a:r>
            <a:r>
              <a:rPr lang="zh-CN" altLang="en-US" sz="1600" u="sng"/>
              <a:t>　</a:t>
            </a:r>
            <a:r>
              <a:rPr lang="en-US" altLang="en-US" sz="1600" u="sng"/>
              <a:t>②</a:t>
            </a:r>
            <a:r>
              <a:rPr lang="zh-CN" altLang="en-US" sz="1600" u="sng"/>
              <a:t>　</a:t>
            </a:r>
            <a:r>
              <a:rPr lang="zh-CN" altLang="en-US" sz="1600"/>
              <a:t>的地步。再比如说相面的唐铁嘴说</a:t>
            </a:r>
            <a:r>
              <a:rPr lang="en-US" altLang="zh-CN" sz="1600"/>
              <a:t>“</a:t>
            </a:r>
            <a:r>
              <a:rPr lang="zh-CN" altLang="en-US" sz="1600"/>
              <a:t>我已经不吃大烟了</a:t>
            </a:r>
            <a:r>
              <a:rPr lang="en-US" altLang="zh-CN" sz="1600"/>
              <a:t>”，</a:t>
            </a:r>
            <a:r>
              <a:rPr lang="zh-CN" altLang="en-US" sz="1600"/>
              <a:t>王利发说</a:t>
            </a:r>
            <a:r>
              <a:rPr lang="en-US" altLang="zh-CN" sz="1600"/>
              <a:t>:“</a:t>
            </a:r>
            <a:r>
              <a:rPr lang="zh-CN" altLang="en-US" sz="1600"/>
              <a:t>那你可真要发财了。</a:t>
            </a:r>
            <a:r>
              <a:rPr lang="en-US" altLang="zh-CN" sz="1600"/>
              <a:t>”</a:t>
            </a:r>
            <a:r>
              <a:rPr lang="zh-CN" altLang="en-US" sz="1600"/>
              <a:t>可他接着说</a:t>
            </a:r>
            <a:r>
              <a:rPr lang="en-US" altLang="zh-CN" sz="1600"/>
              <a:t>:“</a:t>
            </a:r>
            <a:r>
              <a:rPr lang="zh-CN" altLang="en-US" sz="1600"/>
              <a:t>我改抽白面儿了。</a:t>
            </a:r>
            <a:r>
              <a:rPr lang="en-US" altLang="zh-CN" sz="1600"/>
              <a:t>”</a:t>
            </a:r>
            <a:r>
              <a:rPr lang="zh-CN" altLang="en-US" sz="1600"/>
              <a:t>每次到这儿观众都哄堂大笑。至于接下来唐铁嘴又说</a:t>
            </a:r>
            <a:r>
              <a:rPr lang="en-US" altLang="zh-CN" sz="1600"/>
              <a:t>:“</a:t>
            </a:r>
            <a:r>
              <a:rPr lang="zh-CN" altLang="en-US" sz="1600"/>
              <a:t>两大强国伺候着我一个人</a:t>
            </a:r>
            <a:r>
              <a:rPr lang="en-US" altLang="zh-CN" sz="1600"/>
              <a:t>，</a:t>
            </a:r>
            <a:r>
              <a:rPr lang="zh-CN" altLang="en-US" sz="1600"/>
              <a:t>这福分还小吗</a:t>
            </a:r>
            <a:r>
              <a:rPr lang="en-US" altLang="zh-CN" sz="1600"/>
              <a:t>?”</a:t>
            </a:r>
            <a:r>
              <a:rPr lang="zh-CN" altLang="en-US" sz="1600"/>
              <a:t>即使不知他底细</a:t>
            </a:r>
            <a:r>
              <a:rPr lang="en-US" altLang="zh-CN" sz="1600"/>
              <a:t>，</a:t>
            </a:r>
            <a:r>
              <a:rPr lang="zh-CN" altLang="en-US" sz="1600"/>
              <a:t>单凭这句话就知道他是一个无耻之徒了。老舍写出来的话看起来平常</a:t>
            </a:r>
            <a:r>
              <a:rPr lang="en-US" altLang="zh-CN" sz="1600"/>
              <a:t>，</a:t>
            </a:r>
            <a:r>
              <a:rPr lang="zh-CN" altLang="en-US" sz="1600"/>
              <a:t>但是和诗句一样</a:t>
            </a:r>
            <a:r>
              <a:rPr lang="en-US" altLang="zh-CN" sz="1600"/>
              <a:t>，</a:t>
            </a:r>
            <a:r>
              <a:rPr lang="zh-CN" altLang="en-US" sz="1600"/>
              <a:t>从此以后这个意思别人没法表达得更好了</a:t>
            </a:r>
            <a:r>
              <a:rPr lang="en-US" altLang="zh-CN" sz="1600"/>
              <a:t>，</a:t>
            </a:r>
            <a:r>
              <a:rPr lang="zh-CN" altLang="en-US" sz="1600"/>
              <a:t>唯一的选择就是继续引用它。</a:t>
            </a:r>
            <a:r>
              <a:rPr lang="en-US" altLang="en-US" sz="1600"/>
              <a:t> </a:t>
            </a:r>
            <a:endParaRPr lang="en-US" altLang="en-US" sz="1600"/>
          </a:p>
          <a:p>
            <a:pPr>
              <a:lnSpc>
                <a:spcPct val="150000"/>
              </a:lnSpc>
            </a:pPr>
            <a:r>
              <a:rPr lang="en-US" altLang="zh-CN" sz="1600"/>
              <a:t>    </a:t>
            </a:r>
            <a:r>
              <a:rPr lang="zh-CN" altLang="en-US" sz="1600"/>
              <a:t>老舍一向被誉为幽默大师</a:t>
            </a:r>
            <a:r>
              <a:rPr lang="en-US" altLang="zh-CN" sz="1600"/>
              <a:t>，</a:t>
            </a:r>
            <a:r>
              <a:rPr lang="zh-CN" altLang="en-US" sz="1600"/>
              <a:t>《茶馆》全剧的基调是诙谐的</a:t>
            </a:r>
            <a:r>
              <a:rPr lang="en-US" altLang="zh-CN" sz="1600"/>
              <a:t>，</a:t>
            </a:r>
            <a:r>
              <a:rPr lang="zh-CN" altLang="en-US" sz="1600"/>
              <a:t>虽然有不少悲剧性的画面</a:t>
            </a:r>
            <a:r>
              <a:rPr lang="en-US" altLang="zh-CN" sz="1600"/>
              <a:t>，</a:t>
            </a:r>
            <a:r>
              <a:rPr lang="zh-CN" altLang="en-US" sz="1600"/>
              <a:t>但是最悲惨的情节也是以幽默的笔法表现出来</a:t>
            </a:r>
            <a:r>
              <a:rPr lang="en-US" altLang="zh-CN" sz="1600"/>
              <a:t>，</a:t>
            </a:r>
            <a:r>
              <a:rPr lang="zh-CN" altLang="en-US" sz="1600"/>
              <a:t>正是因为悲剧中的喜剧色彩的运用</a:t>
            </a:r>
            <a:r>
              <a:rPr lang="en-US" altLang="zh-CN" sz="1600"/>
              <a:t>，</a:t>
            </a:r>
            <a:r>
              <a:rPr lang="zh-CN" altLang="en-US" sz="1600"/>
              <a:t>使得讽刺意味更加明显。剧中的小人物都是老舍笔下幽默的对象</a:t>
            </a:r>
            <a:r>
              <a:rPr lang="en-US" altLang="zh-CN" sz="1600"/>
              <a:t>，</a:t>
            </a:r>
            <a:r>
              <a:rPr lang="zh-CN" altLang="en-US" sz="1600"/>
              <a:t>正是这些小人物形象构成了寓悲于喜、啼笑皆非的茶馆</a:t>
            </a:r>
            <a:r>
              <a:rPr lang="en-US" altLang="zh-CN" sz="1600"/>
              <a:t>，</a:t>
            </a:r>
            <a:r>
              <a:rPr lang="zh-CN" altLang="en-US" sz="1600"/>
              <a:t>起到了强力的反讽艺术效果。短短两个小时的三幕剧</a:t>
            </a:r>
            <a:r>
              <a:rPr lang="en-US" altLang="zh-CN" sz="1600"/>
              <a:t>，</a:t>
            </a:r>
            <a:r>
              <a:rPr lang="zh-CN" altLang="en-US" sz="1600"/>
              <a:t>三个时代</a:t>
            </a:r>
            <a:r>
              <a:rPr lang="en-US" altLang="zh-CN" sz="1600"/>
              <a:t>，</a:t>
            </a:r>
            <a:r>
              <a:rPr lang="zh-CN" altLang="en-US" sz="1600"/>
              <a:t>两代人的苦难生活</a:t>
            </a:r>
            <a:r>
              <a:rPr lang="en-US" altLang="zh-CN" sz="1600"/>
              <a:t>，</a:t>
            </a:r>
            <a:r>
              <a:rPr lang="zh-CN" altLang="en-US" sz="1600"/>
              <a:t>老舍先生刻画得</a:t>
            </a:r>
            <a:r>
              <a:rPr lang="zh-CN" altLang="en-US" sz="1600" u="sng"/>
              <a:t>　</a:t>
            </a:r>
            <a:r>
              <a:rPr lang="en-US" altLang="en-US" sz="1600" u="sng"/>
              <a:t>③</a:t>
            </a:r>
            <a:r>
              <a:rPr lang="zh-CN" altLang="en-US" sz="1600" u="sng"/>
              <a:t>　</a:t>
            </a:r>
            <a:r>
              <a:rPr lang="zh-CN" altLang="en-US" sz="1600"/>
              <a:t>、入木三分</a:t>
            </a:r>
            <a:r>
              <a:rPr lang="en-US" altLang="zh-CN" sz="1600"/>
              <a:t>，</a:t>
            </a:r>
            <a:r>
              <a:rPr lang="zh-CN" altLang="en-US" sz="1600"/>
              <a:t>把悲伤藏在嬉笑中</a:t>
            </a:r>
            <a:r>
              <a:rPr lang="en-US" altLang="zh-CN" sz="1600"/>
              <a:t>，</a:t>
            </a:r>
            <a:r>
              <a:rPr lang="zh-CN" altLang="en-US" sz="1600"/>
              <a:t>笑和泪并在一起</a:t>
            </a:r>
            <a:r>
              <a:rPr lang="en-US" altLang="zh-CN" sz="1600"/>
              <a:t>，</a:t>
            </a:r>
            <a:r>
              <a:rPr lang="zh-CN" altLang="en-US" sz="1600"/>
              <a:t>唱出了一曲笑中带泪的悲歌。</a:t>
            </a:r>
            <a:r>
              <a:rPr lang="en-US" altLang="en-US" sz="1600"/>
              <a:t> </a:t>
            </a:r>
            <a:endParaRPr lang="en-US" altLang="en-US" sz="1600"/>
          </a:p>
        </p:txBody>
      </p:sp>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2"/>
          <a:stretch>
            <a:fillRect/>
          </a:stretch>
        </p:blipFill>
        <p:spPr>
          <a:xfrm>
            <a:off x="10144760" y="-78105"/>
            <a:ext cx="1695450" cy="906145"/>
          </a:xfrm>
          <a:prstGeom prst="rect">
            <a:avLst/>
          </a:prstGeom>
        </p:spPr>
      </p:pic>
      <p:grpSp>
        <p:nvGrpSpPr>
          <p:cNvPr id="15" name="组合 14"/>
          <p:cNvGrpSpPr/>
          <p:nvPr/>
        </p:nvGrpSpPr>
        <p:grpSpPr>
          <a:xfrm>
            <a:off x="772160" y="843915"/>
            <a:ext cx="3568065" cy="548005"/>
            <a:chOff x="1216" y="1668"/>
            <a:chExt cx="5619" cy="863"/>
          </a:xfrm>
        </p:grpSpPr>
        <p:sp>
          <p:nvSpPr>
            <p:cNvPr id="9" name="文本框 8"/>
            <p:cNvSpPr txBox="1"/>
            <p:nvPr/>
          </p:nvSpPr>
          <p:spPr>
            <a:xfrm>
              <a:off x="2182" y="1791"/>
              <a:ext cx="4653" cy="725"/>
            </a:xfrm>
            <a:prstGeom prst="rect">
              <a:avLst/>
            </a:prstGeom>
            <a:noFill/>
          </p:spPr>
          <p:txBody>
            <a:bodyPr wrap="square" rtlCol="0">
              <a:spAutoFit/>
            </a:bodyPr>
            <a:lstStyle/>
            <a:p>
              <a:r>
                <a:rPr lang="zh-CN" altLang="en-US" sz="2400">
                  <a:solidFill>
                    <a:srgbClr val="3D589F"/>
                  </a:solidFill>
                </a:rPr>
                <a:t>刷素养</a:t>
              </a:r>
              <a:endParaRPr lang="zh-CN" altLang="en-US" sz="2400">
                <a:solidFill>
                  <a:srgbClr val="3D589F"/>
                </a:solidFill>
              </a:endParaRPr>
            </a:p>
          </p:txBody>
        </p:sp>
        <p:pic>
          <p:nvPicPr>
            <p:cNvPr id="14" name="图片 13" descr="模板图标"/>
            <p:cNvPicPr>
              <a:picLocks noChangeAspect="1"/>
            </p:cNvPicPr>
            <p:nvPr/>
          </p:nvPicPr>
          <p:blipFill>
            <a:blip r:embed="rId3"/>
            <a:stretch>
              <a:fillRect/>
            </a:stretch>
          </p:blipFill>
          <p:spPr>
            <a:xfrm>
              <a:off x="1216" y="1668"/>
              <a:ext cx="869" cy="863"/>
            </a:xfrm>
            <a:prstGeom prst="rect">
              <a:avLst/>
            </a:prstGeom>
          </p:spPr>
        </p:pic>
      </p:gr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p:nvSpPr>
        <p:spPr>
          <a:xfrm>
            <a:off x="839470" y="1483995"/>
            <a:ext cx="10212705" cy="807085"/>
          </a:xfrm>
          <a:prstGeom prst="rect">
            <a:avLst/>
          </a:prstGeom>
          <a:noFill/>
        </p:spPr>
        <p:txBody>
          <a:bodyPr wrap="square" rtlCol="0">
            <a:noAutofit/>
          </a:bodyPr>
          <a:lstStyle/>
          <a:p>
            <a:pPr>
              <a:lnSpc>
                <a:spcPct val="150000"/>
              </a:lnSpc>
            </a:pPr>
            <a:r>
              <a:rPr lang="en-US" altLang="zh-CN"/>
              <a:t>1.</a:t>
            </a:r>
            <a:r>
              <a:rPr lang="zh-CN" altLang="en-US"/>
              <a:t>请在文中横线处填入恰当的成语。</a:t>
            </a:r>
            <a:endParaRPr lang="zh-CN" altLang="en-US"/>
          </a:p>
        </p:txBody>
      </p:sp>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2"/>
          <a:stretch>
            <a:fillRect/>
          </a:stretch>
        </p:blipFill>
        <p:spPr>
          <a:xfrm>
            <a:off x="10144760" y="-78105"/>
            <a:ext cx="1695450" cy="906145"/>
          </a:xfrm>
          <a:prstGeom prst="rect">
            <a:avLst/>
          </a:prstGeom>
        </p:spPr>
      </p:pic>
      <p:grpSp>
        <p:nvGrpSpPr>
          <p:cNvPr id="15" name="组合 14"/>
          <p:cNvGrpSpPr/>
          <p:nvPr/>
        </p:nvGrpSpPr>
        <p:grpSpPr>
          <a:xfrm>
            <a:off x="772160" y="843915"/>
            <a:ext cx="3568065" cy="548005"/>
            <a:chOff x="1216" y="1668"/>
            <a:chExt cx="5619" cy="863"/>
          </a:xfrm>
        </p:grpSpPr>
        <p:sp>
          <p:nvSpPr>
            <p:cNvPr id="9" name="文本框 8"/>
            <p:cNvSpPr txBox="1"/>
            <p:nvPr/>
          </p:nvSpPr>
          <p:spPr>
            <a:xfrm>
              <a:off x="2182" y="1791"/>
              <a:ext cx="4653" cy="725"/>
            </a:xfrm>
            <a:prstGeom prst="rect">
              <a:avLst/>
            </a:prstGeom>
            <a:noFill/>
          </p:spPr>
          <p:txBody>
            <a:bodyPr wrap="square" rtlCol="0">
              <a:spAutoFit/>
            </a:bodyPr>
            <a:lstStyle/>
            <a:p>
              <a:r>
                <a:rPr lang="zh-CN" altLang="en-US" sz="2400">
                  <a:solidFill>
                    <a:srgbClr val="3D589F"/>
                  </a:solidFill>
                </a:rPr>
                <a:t>刷素养</a:t>
              </a:r>
              <a:endParaRPr lang="zh-CN" altLang="en-US" sz="2400">
                <a:solidFill>
                  <a:srgbClr val="3D589F"/>
                </a:solidFill>
              </a:endParaRPr>
            </a:p>
          </p:txBody>
        </p:sp>
        <p:pic>
          <p:nvPicPr>
            <p:cNvPr id="14" name="图片 13" descr="模板图标"/>
            <p:cNvPicPr>
              <a:picLocks noChangeAspect="1"/>
            </p:cNvPicPr>
            <p:nvPr/>
          </p:nvPicPr>
          <p:blipFill>
            <a:blip r:embed="rId3"/>
            <a:stretch>
              <a:fillRect/>
            </a:stretch>
          </p:blipFill>
          <p:spPr>
            <a:xfrm>
              <a:off x="1216" y="1668"/>
              <a:ext cx="869" cy="863"/>
            </a:xfrm>
            <a:prstGeom prst="rect">
              <a:avLst/>
            </a:prstGeom>
          </p:spPr>
        </p:pic>
      </p:grpSp>
      <p:sp>
        <p:nvSpPr>
          <p:cNvPr id="21" name="文本框 20"/>
          <p:cNvSpPr txBox="1"/>
          <p:nvPr/>
        </p:nvSpPr>
        <p:spPr>
          <a:xfrm>
            <a:off x="551180" y="4147820"/>
            <a:ext cx="10185400" cy="316865"/>
          </a:xfrm>
          <a:prstGeom prst="rect">
            <a:avLst/>
          </a:prstGeom>
          <a:noFill/>
        </p:spPr>
        <p:txBody>
          <a:bodyPr wrap="square" rtlCol="0">
            <a:noAutofit/>
          </a:bodyPr>
          <a:p>
            <a:pPr algn="l">
              <a:buClrTx/>
              <a:buSzTx/>
              <a:buFontTx/>
            </a:pPr>
            <a:r>
              <a:rPr lang="zh-CN" altLang="en-US" dirty="0">
                <a:solidFill>
                  <a:srgbClr val="0070C0"/>
                </a:solidFill>
                <a:uFill>
                  <a:solidFill>
                    <a:schemeClr val="bg1"/>
                  </a:solidFill>
                </a:uFill>
              </a:rPr>
              <a:t>【答案】</a:t>
            </a:r>
            <a:r>
              <a:rPr lang="en-US" altLang="en-US" dirty="0">
                <a:solidFill>
                  <a:srgbClr val="0070C0"/>
                </a:solidFill>
                <a:uFill>
                  <a:solidFill>
                    <a:schemeClr val="bg1"/>
                  </a:solidFill>
                </a:uFill>
              </a:rPr>
              <a:t>①</a:t>
            </a:r>
            <a:r>
              <a:rPr lang="zh-CN" altLang="en-US" dirty="0">
                <a:solidFill>
                  <a:srgbClr val="0070C0"/>
                </a:solidFill>
                <a:uFill>
                  <a:solidFill>
                    <a:schemeClr val="bg1"/>
                  </a:solidFill>
                </a:uFill>
              </a:rPr>
              <a:t>栩栩如生　</a:t>
            </a:r>
            <a:r>
              <a:rPr lang="en-US" altLang="en-US" dirty="0">
                <a:solidFill>
                  <a:srgbClr val="0070C0"/>
                </a:solidFill>
                <a:uFill>
                  <a:solidFill>
                    <a:schemeClr val="bg1"/>
                  </a:solidFill>
                </a:uFill>
              </a:rPr>
              <a:t>②</a:t>
            </a:r>
            <a:r>
              <a:rPr lang="zh-CN" altLang="en-US" dirty="0">
                <a:solidFill>
                  <a:srgbClr val="0070C0"/>
                </a:solidFill>
                <a:uFill>
                  <a:solidFill>
                    <a:schemeClr val="bg1"/>
                  </a:solidFill>
                </a:uFill>
              </a:rPr>
              <a:t>细致入微　</a:t>
            </a:r>
            <a:r>
              <a:rPr lang="en-US" altLang="en-US" dirty="0">
                <a:solidFill>
                  <a:srgbClr val="0070C0"/>
                </a:solidFill>
                <a:uFill>
                  <a:solidFill>
                    <a:schemeClr val="bg1"/>
                  </a:solidFill>
                </a:uFill>
              </a:rPr>
              <a:t>③</a:t>
            </a:r>
            <a:r>
              <a:rPr lang="zh-CN" altLang="en-US" dirty="0">
                <a:solidFill>
                  <a:srgbClr val="0070C0"/>
                </a:solidFill>
                <a:uFill>
                  <a:solidFill>
                    <a:schemeClr val="bg1"/>
                  </a:solidFill>
                </a:uFill>
              </a:rPr>
              <a:t>淋漓尽致</a:t>
            </a:r>
            <a:endParaRPr lang="zh-CN" altLang="en-US" dirty="0">
              <a:solidFill>
                <a:srgbClr val="0070C0"/>
              </a:solidFill>
              <a:uFill>
                <a:solidFill>
                  <a:schemeClr val="bg1"/>
                </a:solidFill>
              </a:uFill>
            </a:endParaRPr>
          </a:p>
        </p:txBody>
      </p:sp>
      <p:sp>
        <p:nvSpPr>
          <p:cNvPr id="2" name="文本框 1"/>
          <p:cNvSpPr txBox="1"/>
          <p:nvPr/>
        </p:nvSpPr>
        <p:spPr>
          <a:xfrm>
            <a:off x="623570" y="2291080"/>
            <a:ext cx="10185400" cy="316865"/>
          </a:xfrm>
          <a:prstGeom prst="rect">
            <a:avLst/>
          </a:prstGeom>
          <a:noFill/>
        </p:spPr>
        <p:txBody>
          <a:bodyPr wrap="square" rtlCol="0">
            <a:noAutofit/>
          </a:bodyPr>
          <a:p>
            <a:pPr algn="l">
              <a:buClrTx/>
              <a:buSzTx/>
              <a:buFontTx/>
            </a:pPr>
            <a:r>
              <a:rPr lang="zh-CN" altLang="en-US"/>
              <a:t>【</a:t>
            </a:r>
            <a:r>
              <a:rPr altLang="zh-CN" dirty="0"/>
              <a:t>解析】</a:t>
            </a:r>
            <a:r>
              <a:rPr lang="zh-CN" altLang="en-US" dirty="0"/>
              <a:t>本题考查正确使用词语</a:t>
            </a:r>
            <a:r>
              <a:rPr lang="en-US" altLang="zh-CN" dirty="0"/>
              <a:t>(</a:t>
            </a:r>
            <a:r>
              <a:rPr lang="zh-CN" altLang="en-US" dirty="0"/>
              <a:t>包括熟语</a:t>
            </a:r>
            <a:r>
              <a:rPr lang="en-US" altLang="zh-CN" dirty="0"/>
              <a:t>)</a:t>
            </a:r>
            <a:r>
              <a:rPr lang="zh-CN" altLang="en-US" dirty="0"/>
              <a:t>的能力。</a:t>
            </a:r>
            <a:r>
              <a:rPr lang="en-US" altLang="en-US" dirty="0"/>
              <a:t>①</a:t>
            </a:r>
            <a:r>
              <a:rPr lang="zh-CN" altLang="en-US" dirty="0"/>
              <a:t>处</a:t>
            </a:r>
            <a:r>
              <a:rPr lang="en-US" altLang="zh-CN" dirty="0"/>
              <a:t>，</a:t>
            </a:r>
            <a:r>
              <a:rPr lang="zh-CN" altLang="en-US" dirty="0"/>
              <a:t>依据后文</a:t>
            </a:r>
            <a:r>
              <a:rPr lang="en-US" altLang="zh-CN" dirty="0"/>
              <a:t>“</a:t>
            </a:r>
            <a:r>
              <a:rPr lang="zh-CN" altLang="en-US" dirty="0"/>
              <a:t>比如</a:t>
            </a:r>
            <a:r>
              <a:rPr lang="en-US" altLang="zh-CN" dirty="0"/>
              <a:t>……</a:t>
            </a:r>
            <a:r>
              <a:rPr lang="zh-CN" altLang="en-US" dirty="0"/>
              <a:t>再比如</a:t>
            </a:r>
            <a:r>
              <a:rPr lang="en-US" altLang="zh-CN" dirty="0"/>
              <a:t>……”</a:t>
            </a:r>
            <a:r>
              <a:rPr lang="zh-CN" altLang="en-US" dirty="0"/>
              <a:t>中举例的语言描写</a:t>
            </a:r>
            <a:r>
              <a:rPr lang="en-US" altLang="zh-CN" dirty="0"/>
              <a:t>，</a:t>
            </a:r>
            <a:r>
              <a:rPr lang="zh-CN" altLang="en-US" dirty="0"/>
              <a:t>推断出作家塑造了生动的人物形象</a:t>
            </a:r>
            <a:r>
              <a:rPr lang="en-US" altLang="zh-CN" dirty="0"/>
              <a:t>，</a:t>
            </a:r>
            <a:r>
              <a:rPr lang="zh-CN" altLang="en-US" dirty="0"/>
              <a:t>故可填</a:t>
            </a:r>
            <a:r>
              <a:rPr lang="en-US" altLang="zh-CN" dirty="0"/>
              <a:t>“</a:t>
            </a:r>
            <a:r>
              <a:rPr lang="zh-CN" altLang="en-US" dirty="0"/>
              <a:t>栩栩如生</a:t>
            </a:r>
            <a:r>
              <a:rPr lang="en-US" altLang="zh-CN" dirty="0"/>
              <a:t>”</a:t>
            </a:r>
            <a:r>
              <a:rPr lang="zh-CN" altLang="en-US" dirty="0"/>
              <a:t>之类的成语。</a:t>
            </a:r>
            <a:r>
              <a:rPr lang="en-US" altLang="en-US" dirty="0"/>
              <a:t>②</a:t>
            </a:r>
            <a:r>
              <a:rPr lang="zh-CN" altLang="en-US" dirty="0"/>
              <a:t>处</a:t>
            </a:r>
            <a:r>
              <a:rPr lang="en-US" altLang="zh-CN" dirty="0"/>
              <a:t>，</a:t>
            </a:r>
            <a:r>
              <a:rPr lang="zh-CN" altLang="en-US" dirty="0"/>
              <a:t>依据前文</a:t>
            </a:r>
            <a:r>
              <a:rPr lang="en-US" altLang="zh-CN" dirty="0"/>
              <a:t>“</a:t>
            </a:r>
            <a:r>
              <a:rPr lang="zh-CN" altLang="en-US" dirty="0"/>
              <a:t>都不是简单的俏皮话</a:t>
            </a:r>
            <a:r>
              <a:rPr lang="en-US" altLang="zh-CN" dirty="0"/>
              <a:t>”</a:t>
            </a:r>
            <a:r>
              <a:rPr lang="zh-CN" altLang="en-US" dirty="0"/>
              <a:t>可以推断</a:t>
            </a:r>
            <a:r>
              <a:rPr lang="en-US" altLang="zh-CN" dirty="0"/>
              <a:t>，</a:t>
            </a:r>
            <a:r>
              <a:rPr lang="zh-CN" altLang="en-US" dirty="0"/>
              <a:t>老舍笔下的人物台词有潜在的含义</a:t>
            </a:r>
            <a:r>
              <a:rPr lang="en-US" altLang="zh-CN" dirty="0"/>
              <a:t>，</a:t>
            </a:r>
            <a:r>
              <a:rPr lang="zh-CN" altLang="en-US" dirty="0"/>
              <a:t>富含心理情感</a:t>
            </a:r>
            <a:r>
              <a:rPr lang="en-US" altLang="zh-CN" dirty="0"/>
              <a:t>，</a:t>
            </a:r>
            <a:r>
              <a:rPr lang="zh-CN" altLang="en-US" dirty="0"/>
              <a:t>故可填</a:t>
            </a:r>
            <a:r>
              <a:rPr lang="en-US" altLang="zh-CN" dirty="0"/>
              <a:t>“</a:t>
            </a:r>
            <a:r>
              <a:rPr lang="zh-CN" altLang="en-US" dirty="0"/>
              <a:t>细致入微</a:t>
            </a:r>
            <a:r>
              <a:rPr lang="en-US" altLang="zh-CN" dirty="0"/>
              <a:t>”</a:t>
            </a:r>
            <a:r>
              <a:rPr lang="zh-CN" altLang="en-US" dirty="0"/>
              <a:t>之类的成语。</a:t>
            </a:r>
            <a:r>
              <a:rPr lang="en-US" altLang="en-US" dirty="0"/>
              <a:t>③</a:t>
            </a:r>
            <a:r>
              <a:rPr lang="zh-CN" altLang="en-US" dirty="0"/>
              <a:t>处</a:t>
            </a:r>
            <a:r>
              <a:rPr lang="en-US" altLang="zh-CN" dirty="0"/>
              <a:t>，</a:t>
            </a:r>
            <a:r>
              <a:rPr lang="zh-CN" altLang="en-US" dirty="0"/>
              <a:t>从后文</a:t>
            </a:r>
            <a:r>
              <a:rPr lang="en-US" altLang="zh-CN" dirty="0"/>
              <a:t>“</a:t>
            </a:r>
            <a:r>
              <a:rPr lang="zh-CN" altLang="en-US" dirty="0"/>
              <a:t>入木三分</a:t>
            </a:r>
            <a:r>
              <a:rPr lang="en-US" altLang="zh-CN" dirty="0"/>
              <a:t>，</a:t>
            </a:r>
            <a:r>
              <a:rPr lang="zh-CN" altLang="en-US" dirty="0"/>
              <a:t>把悲伤藏在嬉笑中</a:t>
            </a:r>
            <a:r>
              <a:rPr lang="en-US" altLang="zh-CN" dirty="0"/>
              <a:t>，</a:t>
            </a:r>
            <a:r>
              <a:rPr lang="zh-CN" altLang="en-US" dirty="0"/>
              <a:t>笑和泪并在一起</a:t>
            </a:r>
            <a:r>
              <a:rPr lang="en-US" altLang="zh-CN" dirty="0"/>
              <a:t>，</a:t>
            </a:r>
            <a:r>
              <a:rPr lang="zh-CN" altLang="en-US" dirty="0"/>
              <a:t>唱出了一曲笑中带泪的悲歌</a:t>
            </a:r>
            <a:r>
              <a:rPr lang="en-US" altLang="zh-CN" dirty="0"/>
              <a:t>”</a:t>
            </a:r>
            <a:r>
              <a:rPr lang="zh-CN" altLang="en-US" dirty="0"/>
              <a:t>可以概括出老舍作品将人物刻画得生动典型、故事讲述得引人入胜的特质</a:t>
            </a:r>
            <a:r>
              <a:rPr lang="en-US" altLang="zh-CN" dirty="0"/>
              <a:t>，</a:t>
            </a:r>
            <a:r>
              <a:rPr lang="zh-CN" altLang="en-US" dirty="0"/>
              <a:t>横线处所填成语应与</a:t>
            </a:r>
            <a:r>
              <a:rPr lang="en-US" altLang="zh-CN" dirty="0"/>
              <a:t>“</a:t>
            </a:r>
            <a:r>
              <a:rPr lang="zh-CN" altLang="en-US" dirty="0"/>
              <a:t>入木三分</a:t>
            </a:r>
            <a:r>
              <a:rPr lang="en-US" altLang="zh-CN" dirty="0"/>
              <a:t>”</a:t>
            </a:r>
            <a:r>
              <a:rPr lang="zh-CN" altLang="en-US" dirty="0"/>
              <a:t>含义相近</a:t>
            </a:r>
            <a:r>
              <a:rPr lang="en-US" altLang="zh-CN" dirty="0"/>
              <a:t>，</a:t>
            </a:r>
            <a:r>
              <a:rPr lang="zh-CN" altLang="en-US" dirty="0"/>
              <a:t>故可填</a:t>
            </a:r>
            <a:r>
              <a:rPr lang="en-US" altLang="zh-CN" dirty="0"/>
              <a:t>“</a:t>
            </a:r>
            <a:r>
              <a:rPr lang="zh-CN" altLang="en-US" dirty="0"/>
              <a:t>淋漓尽致</a:t>
            </a:r>
            <a:r>
              <a:rPr lang="en-US" altLang="zh-CN" dirty="0"/>
              <a:t>”</a:t>
            </a:r>
            <a:r>
              <a:rPr lang="zh-CN" altLang="en-US" dirty="0"/>
              <a:t>之类的成语。</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fade">
                                      <p:cBhvr>
                                        <p:cTn id="14" dur="1000"/>
                                        <p:tgtEl>
                                          <p:spTgt spid="21"/>
                                        </p:tgtEl>
                                      </p:cBhvr>
                                    </p:animEffect>
                                    <p:anim calcmode="lin" valueType="num">
                                      <p:cBhvr>
                                        <p:cTn id="15" dur="1000" fill="hold"/>
                                        <p:tgtEl>
                                          <p:spTgt spid="21"/>
                                        </p:tgtEl>
                                        <p:attrNameLst>
                                          <p:attrName>ppt_x</p:attrName>
                                        </p:attrNameLst>
                                      </p:cBhvr>
                                      <p:tavLst>
                                        <p:tav tm="0">
                                          <p:val>
                                            <p:strVal val="#ppt_x"/>
                                          </p:val>
                                        </p:tav>
                                        <p:tav tm="100000">
                                          <p:val>
                                            <p:strVal val="#ppt_x"/>
                                          </p:val>
                                        </p:tav>
                                      </p:tavLst>
                                    </p:anim>
                                    <p:anim calcmode="lin" valueType="num">
                                      <p:cBhvr>
                                        <p:cTn id="16"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1" grpId="1"/>
      <p:bldP spid="2" grpId="0"/>
      <p:bldP spid="2" grpId="1"/>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p:nvSpPr>
        <p:spPr>
          <a:xfrm>
            <a:off x="839470" y="1340485"/>
            <a:ext cx="10847705" cy="807085"/>
          </a:xfrm>
          <a:prstGeom prst="rect">
            <a:avLst/>
          </a:prstGeom>
          <a:noFill/>
        </p:spPr>
        <p:txBody>
          <a:bodyPr wrap="square" rtlCol="0">
            <a:noAutofit/>
          </a:bodyPr>
          <a:lstStyle/>
          <a:p>
            <a:pPr>
              <a:lnSpc>
                <a:spcPct val="150000"/>
              </a:lnSpc>
            </a:pPr>
            <a:r>
              <a:rPr lang="en-US" altLang="zh-CN"/>
              <a:t>2.</a:t>
            </a:r>
            <a:r>
              <a:rPr lang="zh-CN" altLang="en-US"/>
              <a:t>下列各项中</a:t>
            </a:r>
            <a:r>
              <a:rPr lang="en-US" altLang="zh-CN"/>
              <a:t>，</a:t>
            </a:r>
            <a:r>
              <a:rPr lang="zh-CN" altLang="en-US"/>
              <a:t>和画波浪线的句子使用的修辞手法相同的一项是</a:t>
            </a:r>
            <a:r>
              <a:rPr lang="en-US" altLang="zh-CN"/>
              <a:t>	(</a:t>
            </a:r>
            <a:r>
              <a:rPr lang="zh-CN" altLang="en-US"/>
              <a:t>　　</a:t>
            </a:r>
            <a:r>
              <a:rPr lang="en-US" altLang="zh-CN"/>
              <a:t>)</a:t>
            </a:r>
            <a:endParaRPr lang="en-US" altLang="zh-CN"/>
          </a:p>
          <a:p>
            <a:pPr>
              <a:lnSpc>
                <a:spcPct val="150000"/>
              </a:lnSpc>
            </a:pPr>
            <a:r>
              <a:rPr lang="en-US" altLang="zh-CN"/>
              <a:t>A.</a:t>
            </a:r>
            <a:r>
              <a:rPr lang="zh-CN" altLang="en-US"/>
              <a:t>吴丝蜀桐张高秋</a:t>
            </a:r>
            <a:r>
              <a:rPr lang="en-US" altLang="zh-CN"/>
              <a:t>，</a:t>
            </a:r>
            <a:r>
              <a:rPr lang="zh-CN" altLang="en-US"/>
              <a:t>空山凝云颓不流。</a:t>
            </a:r>
            <a:endParaRPr lang="zh-CN" altLang="en-US"/>
          </a:p>
          <a:p>
            <a:pPr>
              <a:lnSpc>
                <a:spcPct val="150000"/>
              </a:lnSpc>
            </a:pPr>
            <a:r>
              <a:rPr lang="en-US" altLang="zh-CN"/>
              <a:t>B.</a:t>
            </a:r>
            <a:r>
              <a:rPr lang="zh-CN" altLang="en-US"/>
              <a:t>玉带林中挂</a:t>
            </a:r>
            <a:r>
              <a:rPr lang="en-US" altLang="zh-CN"/>
              <a:t>，</a:t>
            </a:r>
            <a:r>
              <a:rPr lang="zh-CN" altLang="en-US"/>
              <a:t>金簪雪里埋。</a:t>
            </a:r>
            <a:endParaRPr lang="zh-CN" altLang="en-US"/>
          </a:p>
          <a:p>
            <a:pPr>
              <a:lnSpc>
                <a:spcPct val="150000"/>
              </a:lnSpc>
            </a:pPr>
            <a:r>
              <a:rPr lang="en-US" altLang="zh-CN"/>
              <a:t>C.</a:t>
            </a:r>
            <a:r>
              <a:rPr lang="zh-CN" altLang="en-US"/>
              <a:t>青泥何盘盘</a:t>
            </a:r>
            <a:r>
              <a:rPr lang="en-US" altLang="zh-CN"/>
              <a:t>，</a:t>
            </a:r>
            <a:r>
              <a:rPr lang="zh-CN" altLang="en-US"/>
              <a:t>百步九折萦岩峦。</a:t>
            </a:r>
            <a:endParaRPr lang="zh-CN" altLang="en-US"/>
          </a:p>
          <a:p>
            <a:pPr>
              <a:lnSpc>
                <a:spcPct val="150000"/>
              </a:lnSpc>
            </a:pPr>
            <a:r>
              <a:rPr lang="en-US" altLang="zh-CN"/>
              <a:t>D.</a:t>
            </a:r>
            <a:r>
              <a:rPr lang="zh-CN" altLang="en-US"/>
              <a:t>烟柳画桥</a:t>
            </a:r>
            <a:r>
              <a:rPr lang="en-US" altLang="zh-CN"/>
              <a:t>，</a:t>
            </a:r>
            <a:r>
              <a:rPr lang="zh-CN" altLang="en-US"/>
              <a:t>风帘翠幕。</a:t>
            </a:r>
            <a:endParaRPr lang="zh-CN" altLang="en-US"/>
          </a:p>
        </p:txBody>
      </p:sp>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2"/>
          <a:stretch>
            <a:fillRect/>
          </a:stretch>
        </p:blipFill>
        <p:spPr>
          <a:xfrm>
            <a:off x="10144760" y="-78105"/>
            <a:ext cx="1695450" cy="906145"/>
          </a:xfrm>
          <a:prstGeom prst="rect">
            <a:avLst/>
          </a:prstGeom>
        </p:spPr>
      </p:pic>
      <p:grpSp>
        <p:nvGrpSpPr>
          <p:cNvPr id="15" name="组合 14"/>
          <p:cNvGrpSpPr/>
          <p:nvPr/>
        </p:nvGrpSpPr>
        <p:grpSpPr>
          <a:xfrm>
            <a:off x="772160" y="843915"/>
            <a:ext cx="3568065" cy="548005"/>
            <a:chOff x="1216" y="1668"/>
            <a:chExt cx="5619" cy="863"/>
          </a:xfrm>
        </p:grpSpPr>
        <p:sp>
          <p:nvSpPr>
            <p:cNvPr id="9" name="文本框 8"/>
            <p:cNvSpPr txBox="1"/>
            <p:nvPr/>
          </p:nvSpPr>
          <p:spPr>
            <a:xfrm>
              <a:off x="2182" y="1791"/>
              <a:ext cx="4653" cy="725"/>
            </a:xfrm>
            <a:prstGeom prst="rect">
              <a:avLst/>
            </a:prstGeom>
            <a:noFill/>
          </p:spPr>
          <p:txBody>
            <a:bodyPr wrap="square" rtlCol="0">
              <a:spAutoFit/>
            </a:bodyPr>
            <a:lstStyle/>
            <a:p>
              <a:r>
                <a:rPr lang="zh-CN" altLang="en-US" sz="2400">
                  <a:solidFill>
                    <a:srgbClr val="3D589F"/>
                  </a:solidFill>
                </a:rPr>
                <a:t>刷素养</a:t>
              </a:r>
              <a:endParaRPr lang="zh-CN" altLang="en-US" sz="2400">
                <a:solidFill>
                  <a:srgbClr val="3D589F"/>
                </a:solidFill>
              </a:endParaRPr>
            </a:p>
          </p:txBody>
        </p:sp>
        <p:pic>
          <p:nvPicPr>
            <p:cNvPr id="14" name="图片 13" descr="模板图标"/>
            <p:cNvPicPr>
              <a:picLocks noChangeAspect="1"/>
            </p:cNvPicPr>
            <p:nvPr/>
          </p:nvPicPr>
          <p:blipFill>
            <a:blip r:embed="rId3"/>
            <a:stretch>
              <a:fillRect/>
            </a:stretch>
          </p:blipFill>
          <p:spPr>
            <a:xfrm>
              <a:off x="1216" y="1668"/>
              <a:ext cx="869" cy="863"/>
            </a:xfrm>
            <a:prstGeom prst="rect">
              <a:avLst/>
            </a:prstGeom>
          </p:spPr>
        </p:pic>
      </p:grpSp>
      <p:sp>
        <p:nvSpPr>
          <p:cNvPr id="2" name="文本框 1"/>
          <p:cNvSpPr txBox="1"/>
          <p:nvPr/>
        </p:nvSpPr>
        <p:spPr>
          <a:xfrm>
            <a:off x="623570" y="4579620"/>
            <a:ext cx="10511155" cy="316865"/>
          </a:xfrm>
          <a:prstGeom prst="rect">
            <a:avLst/>
          </a:prstGeom>
          <a:noFill/>
        </p:spPr>
        <p:txBody>
          <a:bodyPr wrap="square" rtlCol="0">
            <a:noAutofit/>
          </a:bodyPr>
          <a:p>
            <a:pPr algn="l">
              <a:buClrTx/>
              <a:buSzTx/>
              <a:buFontTx/>
            </a:pPr>
            <a:r>
              <a:rPr lang="zh-CN" altLang="en-US"/>
              <a:t>【</a:t>
            </a:r>
            <a:r>
              <a:rPr altLang="zh-CN" dirty="0"/>
              <a:t>解析】</a:t>
            </a:r>
            <a:r>
              <a:rPr lang="zh-CN" altLang="en-US" dirty="0"/>
              <a:t>本题考查正确使用常见的修辞手法的能力。文中画波浪线的句子使用了谐音双关的修辞手法</a:t>
            </a:r>
            <a:r>
              <a:rPr lang="en-US" altLang="zh-CN" dirty="0"/>
              <a:t>，</a:t>
            </a:r>
            <a:r>
              <a:rPr lang="zh-CN" altLang="en-US" dirty="0"/>
              <a:t>表达了对现状的不满。</a:t>
            </a:r>
            <a:r>
              <a:rPr lang="en-US" altLang="zh-CN" dirty="0"/>
              <a:t>A</a:t>
            </a:r>
            <a:r>
              <a:rPr lang="zh-CN" altLang="en-US" dirty="0"/>
              <a:t>项</a:t>
            </a:r>
            <a:r>
              <a:rPr lang="en-US" altLang="zh-CN" dirty="0"/>
              <a:t>，</a:t>
            </a:r>
            <a:r>
              <a:rPr lang="zh-CN" altLang="en-US" dirty="0"/>
              <a:t>运用了借代、夸张的修辞手法。</a:t>
            </a:r>
            <a:r>
              <a:rPr lang="en-US" altLang="zh-CN" dirty="0"/>
              <a:t>B</a:t>
            </a:r>
            <a:r>
              <a:rPr lang="zh-CN" altLang="en-US" dirty="0"/>
              <a:t>项</a:t>
            </a:r>
            <a:r>
              <a:rPr lang="en-US" altLang="zh-CN" dirty="0"/>
              <a:t>，</a:t>
            </a:r>
            <a:r>
              <a:rPr lang="zh-CN" altLang="en-US" dirty="0"/>
              <a:t>运用了谐音双关修辞手法。</a:t>
            </a:r>
            <a:r>
              <a:rPr lang="en-US" altLang="zh-CN" dirty="0"/>
              <a:t>C</a:t>
            </a:r>
            <a:r>
              <a:rPr lang="zh-CN" altLang="en-US" dirty="0"/>
              <a:t>项</a:t>
            </a:r>
            <a:r>
              <a:rPr lang="en-US" altLang="zh-CN" dirty="0"/>
              <a:t>，</a:t>
            </a:r>
            <a:r>
              <a:rPr lang="zh-CN" altLang="en-US" dirty="0"/>
              <a:t>运用了夸张修辞手法。</a:t>
            </a:r>
            <a:r>
              <a:rPr lang="en-US" altLang="zh-CN" dirty="0"/>
              <a:t>D</a:t>
            </a:r>
            <a:r>
              <a:rPr lang="zh-CN" altLang="en-US" dirty="0"/>
              <a:t>项</a:t>
            </a:r>
            <a:r>
              <a:rPr lang="en-US" altLang="zh-CN" dirty="0"/>
              <a:t>，</a:t>
            </a:r>
            <a:r>
              <a:rPr lang="zh-CN" altLang="en-US" dirty="0"/>
              <a:t>运用了比喻和对偶修辞手法。</a:t>
            </a:r>
            <a:endParaRPr lang="zh-CN" altLang="en-US" dirty="0"/>
          </a:p>
        </p:txBody>
      </p:sp>
      <p:sp>
        <p:nvSpPr>
          <p:cNvPr id="18" name="文本框 17"/>
          <p:cNvSpPr txBox="1"/>
          <p:nvPr/>
        </p:nvSpPr>
        <p:spPr>
          <a:xfrm>
            <a:off x="7463790" y="1463675"/>
            <a:ext cx="505460" cy="454025"/>
          </a:xfrm>
          <a:prstGeom prst="rect">
            <a:avLst/>
          </a:prstGeom>
          <a:noFill/>
        </p:spPr>
        <p:txBody>
          <a:bodyPr wrap="square" rtlCol="0">
            <a:noAutofit/>
          </a:bodyPr>
          <a:p>
            <a:r>
              <a:rPr lang="en-US" altLang="zh-CN"/>
              <a:t>B</a:t>
            </a:r>
            <a:r>
              <a:rPr lang="zh-CN" altLang="en-US"/>
              <a:t>　</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1000"/>
                                        <p:tgtEl>
                                          <p:spTgt spid="18"/>
                                        </p:tgtEl>
                                      </p:cBhvr>
                                    </p:animEffect>
                                    <p:anim calcmode="lin" valueType="num">
                                      <p:cBhvr>
                                        <p:cTn id="15" dur="1000" fill="hold"/>
                                        <p:tgtEl>
                                          <p:spTgt spid="18"/>
                                        </p:tgtEl>
                                        <p:attrNameLst>
                                          <p:attrName>ppt_x</p:attrName>
                                        </p:attrNameLst>
                                      </p:cBhvr>
                                      <p:tavLst>
                                        <p:tav tm="0">
                                          <p:val>
                                            <p:strVal val="#ppt_x"/>
                                          </p:val>
                                        </p:tav>
                                        <p:tav tm="100000">
                                          <p:val>
                                            <p:strVal val="#ppt_x"/>
                                          </p:val>
                                        </p:tav>
                                      </p:tavLst>
                                    </p:anim>
                                    <p:anim calcmode="lin" valueType="num">
                                      <p:cBhvr>
                                        <p:cTn id="16"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18" grpId="0"/>
      <p:bldP spid="18" grpId="1"/>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p:nvSpPr>
        <p:spPr>
          <a:xfrm>
            <a:off x="839470" y="1268730"/>
            <a:ext cx="10363200" cy="3234055"/>
          </a:xfrm>
          <a:prstGeom prst="rect">
            <a:avLst/>
          </a:prstGeom>
          <a:noFill/>
        </p:spPr>
        <p:txBody>
          <a:bodyPr wrap="square" rtlCol="0">
            <a:noAutofit/>
          </a:bodyPr>
          <a:lstStyle/>
          <a:p>
            <a:pPr>
              <a:lnSpc>
                <a:spcPct val="150000"/>
              </a:lnSpc>
            </a:pPr>
            <a:r>
              <a:rPr lang="en-US" altLang="zh-CN"/>
              <a:t>3.</a:t>
            </a:r>
            <a:r>
              <a:rPr lang="zh-CN" altLang="en-US"/>
              <a:t>老舍的幽默</a:t>
            </a:r>
            <a:r>
              <a:rPr lang="en-US" altLang="zh-CN"/>
              <a:t>“</a:t>
            </a:r>
            <a:r>
              <a:rPr lang="zh-CN" altLang="en-US"/>
              <a:t>笑中带泪</a:t>
            </a:r>
            <a:r>
              <a:rPr lang="en-US" altLang="zh-CN"/>
              <a:t>”，</a:t>
            </a:r>
            <a:r>
              <a:rPr lang="zh-CN" altLang="en-US"/>
              <a:t>请据此对下面的台词进行赏析。</a:t>
            </a:r>
            <a:endParaRPr lang="zh-CN" altLang="en-US"/>
          </a:p>
          <a:p>
            <a:pPr>
              <a:lnSpc>
                <a:spcPct val="150000"/>
              </a:lnSpc>
            </a:pPr>
            <a:r>
              <a:rPr lang="en-US" altLang="zh-CN"/>
              <a:t>    </a:t>
            </a:r>
            <a:r>
              <a:rPr lang="zh-CN" altLang="en-US"/>
              <a:t>秦仲义：王掌柜</a:t>
            </a:r>
            <a:r>
              <a:rPr lang="en-US" altLang="zh-CN"/>
              <a:t>……</a:t>
            </a:r>
            <a:r>
              <a:rPr lang="zh-CN" altLang="en-US"/>
              <a:t>你可以跟喝茶的人们当个笑话谈谈</a:t>
            </a:r>
            <a:r>
              <a:rPr lang="en-US" altLang="zh-CN"/>
              <a:t>，</a:t>
            </a:r>
            <a:r>
              <a:rPr lang="zh-CN" altLang="en-US"/>
              <a:t>你说呀</a:t>
            </a:r>
            <a:r>
              <a:rPr lang="en-US" altLang="zh-CN"/>
              <a:t>:</a:t>
            </a:r>
            <a:r>
              <a:rPr lang="zh-CN" altLang="en-US"/>
              <a:t>当初有那么一个不知好歹的秦某人</a:t>
            </a:r>
            <a:r>
              <a:rPr lang="en-US" altLang="zh-CN"/>
              <a:t>，</a:t>
            </a:r>
            <a:r>
              <a:rPr lang="zh-CN" altLang="en-US"/>
              <a:t>爱办实业。办了几十年</a:t>
            </a:r>
            <a:r>
              <a:rPr lang="en-US" altLang="zh-CN"/>
              <a:t>，</a:t>
            </a:r>
            <a:r>
              <a:rPr lang="zh-CN" altLang="en-US"/>
              <a:t>临完他只由工厂的土堆里捡回来这么点小东西</a:t>
            </a:r>
            <a:r>
              <a:rPr lang="en-US" altLang="zh-CN"/>
              <a:t>!</a:t>
            </a:r>
            <a:r>
              <a:rPr lang="zh-CN" altLang="en-US"/>
              <a:t>你应当劝告大家</a:t>
            </a:r>
            <a:r>
              <a:rPr lang="en-US" altLang="zh-CN"/>
              <a:t>，</a:t>
            </a:r>
            <a:r>
              <a:rPr lang="zh-CN" altLang="en-US"/>
              <a:t>有钱哪</a:t>
            </a:r>
            <a:r>
              <a:rPr lang="en-US" altLang="zh-CN"/>
              <a:t>，</a:t>
            </a:r>
            <a:r>
              <a:rPr lang="zh-CN" altLang="en-US"/>
              <a:t>就该胡作非为</a:t>
            </a:r>
            <a:r>
              <a:rPr lang="en-US" altLang="zh-CN"/>
              <a:t>，</a:t>
            </a:r>
            <a:r>
              <a:rPr lang="zh-CN" altLang="en-US"/>
              <a:t>可千万别干好事</a:t>
            </a:r>
            <a:r>
              <a:rPr lang="en-US" altLang="zh-CN"/>
              <a:t>!</a:t>
            </a:r>
            <a:r>
              <a:rPr lang="zh-CN" altLang="en-US"/>
              <a:t>告诉他们哪</a:t>
            </a:r>
            <a:r>
              <a:rPr lang="en-US" altLang="zh-CN"/>
              <a:t>，</a:t>
            </a:r>
            <a:r>
              <a:rPr lang="zh-CN" altLang="en-US"/>
              <a:t>秦某人七十多岁了才明白这点大道理</a:t>
            </a:r>
            <a:r>
              <a:rPr lang="en-US" altLang="zh-CN"/>
              <a:t>!</a:t>
            </a:r>
            <a:r>
              <a:rPr lang="zh-CN" altLang="en-US"/>
              <a:t>他是天生来的笨蛋！</a:t>
            </a:r>
            <a:endParaRPr lang="en-US" altLang="zh-CN"/>
          </a:p>
        </p:txBody>
      </p:sp>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2"/>
          <a:stretch>
            <a:fillRect/>
          </a:stretch>
        </p:blipFill>
        <p:spPr>
          <a:xfrm>
            <a:off x="10144760" y="-78105"/>
            <a:ext cx="1695450" cy="906145"/>
          </a:xfrm>
          <a:prstGeom prst="rect">
            <a:avLst/>
          </a:prstGeom>
        </p:spPr>
      </p:pic>
      <p:grpSp>
        <p:nvGrpSpPr>
          <p:cNvPr id="15" name="组合 14"/>
          <p:cNvGrpSpPr/>
          <p:nvPr/>
        </p:nvGrpSpPr>
        <p:grpSpPr>
          <a:xfrm>
            <a:off x="772160" y="843915"/>
            <a:ext cx="3568065" cy="548005"/>
            <a:chOff x="1216" y="1668"/>
            <a:chExt cx="5619" cy="863"/>
          </a:xfrm>
        </p:grpSpPr>
        <p:sp>
          <p:nvSpPr>
            <p:cNvPr id="9" name="文本框 8"/>
            <p:cNvSpPr txBox="1"/>
            <p:nvPr/>
          </p:nvSpPr>
          <p:spPr>
            <a:xfrm>
              <a:off x="2182" y="1791"/>
              <a:ext cx="4653" cy="725"/>
            </a:xfrm>
            <a:prstGeom prst="rect">
              <a:avLst/>
            </a:prstGeom>
            <a:noFill/>
          </p:spPr>
          <p:txBody>
            <a:bodyPr wrap="square" rtlCol="0">
              <a:spAutoFit/>
            </a:bodyPr>
            <a:lstStyle/>
            <a:p>
              <a:r>
                <a:rPr lang="zh-CN" altLang="en-US" sz="2400">
                  <a:solidFill>
                    <a:srgbClr val="3D589F"/>
                  </a:solidFill>
                </a:rPr>
                <a:t>刷素养</a:t>
              </a:r>
              <a:endParaRPr lang="zh-CN" altLang="en-US" sz="2400">
                <a:solidFill>
                  <a:srgbClr val="3D589F"/>
                </a:solidFill>
              </a:endParaRPr>
            </a:p>
          </p:txBody>
        </p:sp>
        <p:pic>
          <p:nvPicPr>
            <p:cNvPr id="14" name="图片 13" descr="模板图标"/>
            <p:cNvPicPr>
              <a:picLocks noChangeAspect="1"/>
            </p:cNvPicPr>
            <p:nvPr/>
          </p:nvPicPr>
          <p:blipFill>
            <a:blip r:embed="rId3"/>
            <a:stretch>
              <a:fillRect/>
            </a:stretch>
          </p:blipFill>
          <p:spPr>
            <a:xfrm>
              <a:off x="1216" y="1668"/>
              <a:ext cx="869" cy="863"/>
            </a:xfrm>
            <a:prstGeom prst="rect">
              <a:avLst/>
            </a:prstGeom>
          </p:spPr>
        </p:pic>
      </p:grpSp>
      <p:sp>
        <p:nvSpPr>
          <p:cNvPr id="21" name="文本框 20"/>
          <p:cNvSpPr txBox="1"/>
          <p:nvPr/>
        </p:nvSpPr>
        <p:spPr>
          <a:xfrm>
            <a:off x="551815" y="5154930"/>
            <a:ext cx="10444480" cy="316865"/>
          </a:xfrm>
          <a:prstGeom prst="rect">
            <a:avLst/>
          </a:prstGeom>
          <a:noFill/>
        </p:spPr>
        <p:txBody>
          <a:bodyPr wrap="square" rtlCol="0">
            <a:noAutofit/>
          </a:bodyPr>
          <a:p>
            <a:pPr algn="l">
              <a:buClrTx/>
              <a:buSzTx/>
              <a:buFontTx/>
            </a:pPr>
            <a:r>
              <a:rPr lang="zh-CN" altLang="en-US" sz="1600" dirty="0">
                <a:solidFill>
                  <a:srgbClr val="0070C0"/>
                </a:solidFill>
                <a:uFill>
                  <a:solidFill>
                    <a:schemeClr val="bg1"/>
                  </a:solidFill>
                </a:uFill>
              </a:rPr>
              <a:t>【答案】</a:t>
            </a:r>
            <a:r>
              <a:rPr lang="en-US" altLang="en-US" sz="1600" u="sng" dirty="0">
                <a:solidFill>
                  <a:srgbClr val="0070C0"/>
                </a:solidFill>
                <a:uFill>
                  <a:solidFill>
                    <a:schemeClr val="bg1"/>
                  </a:solidFill>
                </a:uFill>
              </a:rPr>
              <a:t>①</a:t>
            </a:r>
            <a:r>
              <a:rPr lang="zh-CN" altLang="en-US" sz="1600" u="sng" dirty="0">
                <a:solidFill>
                  <a:srgbClr val="0070C0"/>
                </a:solidFill>
                <a:uFill>
                  <a:solidFill>
                    <a:schemeClr val="bg1"/>
                  </a:solidFill>
                </a:uFill>
              </a:rPr>
              <a:t>秦仲义的话看似荒诞可笑</a:t>
            </a:r>
            <a:r>
              <a:rPr lang="en-US" altLang="zh-CN" sz="1600" u="sng" dirty="0">
                <a:solidFill>
                  <a:srgbClr val="0070C0"/>
                </a:solidFill>
                <a:uFill>
                  <a:solidFill>
                    <a:schemeClr val="bg1"/>
                  </a:solidFill>
                </a:uFill>
              </a:rPr>
              <a:t>,</a:t>
            </a:r>
            <a:r>
              <a:rPr lang="zh-CN" altLang="en-US" sz="1600" u="sng" dirty="0">
                <a:solidFill>
                  <a:srgbClr val="0070C0"/>
                </a:solidFill>
                <a:uFill>
                  <a:solidFill>
                    <a:schemeClr val="bg1"/>
                  </a:solidFill>
                </a:uFill>
              </a:rPr>
              <a:t>实则以反语的方式</a:t>
            </a:r>
            <a:r>
              <a:rPr lang="en-US" altLang="zh-CN" sz="1600" u="sng" dirty="0">
                <a:solidFill>
                  <a:srgbClr val="0070C0"/>
                </a:solidFill>
                <a:uFill>
                  <a:solidFill>
                    <a:schemeClr val="bg1"/>
                  </a:solidFill>
                </a:uFill>
              </a:rPr>
              <a:t>,</a:t>
            </a:r>
            <a:r>
              <a:rPr lang="zh-CN" altLang="en-US" sz="1600" u="sng" dirty="0">
                <a:solidFill>
                  <a:srgbClr val="0070C0"/>
                </a:solidFill>
                <a:uFill>
                  <a:solidFill>
                    <a:schemeClr val="bg1"/>
                  </a:solidFill>
                </a:uFill>
              </a:rPr>
              <a:t>表达了人物内心的激愤、无奈与心酸。</a:t>
            </a:r>
            <a:r>
              <a:rPr lang="en-US" altLang="en-US" sz="1600" u="sng" dirty="0">
                <a:solidFill>
                  <a:srgbClr val="0070C0"/>
                </a:solidFill>
                <a:uFill>
                  <a:solidFill>
                    <a:schemeClr val="bg1"/>
                  </a:solidFill>
                </a:uFill>
              </a:rPr>
              <a:t>②</a:t>
            </a:r>
            <a:r>
              <a:rPr lang="zh-CN" altLang="en-US" sz="1600" u="sng" dirty="0">
                <a:solidFill>
                  <a:srgbClr val="0070C0"/>
                </a:solidFill>
                <a:uFill>
                  <a:solidFill>
                    <a:schemeClr val="bg1"/>
                  </a:solidFill>
                </a:uFill>
              </a:rPr>
              <a:t>秦仲义提倡实业救国</a:t>
            </a:r>
            <a:r>
              <a:rPr lang="en-US" altLang="zh-CN" sz="1600" u="sng" dirty="0">
                <a:solidFill>
                  <a:srgbClr val="0070C0"/>
                </a:solidFill>
                <a:uFill>
                  <a:solidFill>
                    <a:schemeClr val="bg1"/>
                  </a:solidFill>
                </a:uFill>
              </a:rPr>
              <a:t>,</a:t>
            </a:r>
            <a:r>
              <a:rPr lang="zh-CN" altLang="en-US" sz="1600" u="sng" dirty="0">
                <a:solidFill>
                  <a:srgbClr val="0070C0"/>
                </a:solidFill>
                <a:uFill>
                  <a:solidFill>
                    <a:schemeClr val="bg1"/>
                  </a:solidFill>
                </a:uFill>
              </a:rPr>
              <a:t>力图强国富民</a:t>
            </a:r>
            <a:r>
              <a:rPr lang="en-US" altLang="zh-CN" sz="1600" u="sng" dirty="0">
                <a:solidFill>
                  <a:srgbClr val="0070C0"/>
                </a:solidFill>
                <a:uFill>
                  <a:solidFill>
                    <a:schemeClr val="bg1"/>
                  </a:solidFill>
                </a:uFill>
              </a:rPr>
              <a:t>,</a:t>
            </a:r>
            <a:r>
              <a:rPr lang="zh-CN" altLang="en-US" sz="1600" u="sng" dirty="0">
                <a:solidFill>
                  <a:srgbClr val="0070C0"/>
                </a:solidFill>
                <a:uFill>
                  <a:solidFill>
                    <a:schemeClr val="bg1"/>
                  </a:solidFill>
                </a:uFill>
              </a:rPr>
              <a:t>最终却倾家荡产</a:t>
            </a:r>
            <a:r>
              <a:rPr lang="en-US" altLang="zh-CN" sz="1600" u="sng" dirty="0">
                <a:solidFill>
                  <a:srgbClr val="0070C0"/>
                </a:solidFill>
                <a:uFill>
                  <a:solidFill>
                    <a:schemeClr val="bg1"/>
                  </a:solidFill>
                </a:uFill>
              </a:rPr>
              <a:t>,</a:t>
            </a:r>
            <a:r>
              <a:rPr lang="zh-CN" altLang="en-US" sz="1600" u="sng" dirty="0">
                <a:solidFill>
                  <a:srgbClr val="0070C0"/>
                </a:solidFill>
                <a:uFill>
                  <a:solidFill>
                    <a:schemeClr val="bg1"/>
                  </a:solidFill>
                </a:uFill>
              </a:rPr>
              <a:t>这句话是对黑暗冷酷的旧时代的血泪控诉。</a:t>
            </a:r>
            <a:r>
              <a:rPr lang="en-US" altLang="en-US" sz="1600" u="sng" dirty="0">
                <a:solidFill>
                  <a:srgbClr val="0070C0"/>
                </a:solidFill>
                <a:uFill>
                  <a:solidFill>
                    <a:schemeClr val="bg1"/>
                  </a:solidFill>
                </a:uFill>
              </a:rPr>
              <a:t>③</a:t>
            </a:r>
            <a:r>
              <a:rPr lang="zh-CN" altLang="en-US" sz="1600" u="sng" dirty="0">
                <a:solidFill>
                  <a:srgbClr val="0070C0"/>
                </a:solidFill>
                <a:uFill>
                  <a:solidFill>
                    <a:schemeClr val="bg1"/>
                  </a:solidFill>
                </a:uFill>
              </a:rPr>
              <a:t>作者将可笑与可悲巧妙融合在一起</a:t>
            </a:r>
            <a:r>
              <a:rPr lang="en-US" altLang="zh-CN" sz="1600" u="sng" dirty="0">
                <a:solidFill>
                  <a:srgbClr val="0070C0"/>
                </a:solidFill>
                <a:uFill>
                  <a:solidFill>
                    <a:schemeClr val="bg1"/>
                  </a:solidFill>
                </a:uFill>
              </a:rPr>
              <a:t>,</a:t>
            </a:r>
            <a:r>
              <a:rPr lang="zh-CN" altLang="en-US" sz="1600" u="sng" dirty="0">
                <a:solidFill>
                  <a:srgbClr val="0070C0"/>
                </a:solidFill>
                <a:uFill>
                  <a:solidFill>
                    <a:schemeClr val="bg1"/>
                  </a:solidFill>
                </a:uFill>
              </a:rPr>
              <a:t>用喜剧的形式表达出悲剧的效果</a:t>
            </a:r>
            <a:r>
              <a:rPr lang="en-US" altLang="zh-CN" sz="1600" u="sng" dirty="0">
                <a:solidFill>
                  <a:srgbClr val="0070C0"/>
                </a:solidFill>
                <a:uFill>
                  <a:solidFill>
                    <a:schemeClr val="bg1"/>
                  </a:solidFill>
                </a:uFill>
              </a:rPr>
              <a:t>,</a:t>
            </a:r>
            <a:r>
              <a:rPr lang="zh-CN" altLang="en-US" sz="1600" u="sng" dirty="0">
                <a:solidFill>
                  <a:srgbClr val="0070C0"/>
                </a:solidFill>
                <a:uFill>
                  <a:solidFill>
                    <a:schemeClr val="bg1"/>
                  </a:solidFill>
                </a:uFill>
              </a:rPr>
              <a:t>突出了悲剧性作品的审美价值。</a:t>
            </a:r>
            <a:endParaRPr lang="zh-CN" altLang="en-US" sz="1600" u="sng" dirty="0">
              <a:solidFill>
                <a:srgbClr val="0070C0"/>
              </a:solidFill>
              <a:uFill>
                <a:solidFill>
                  <a:schemeClr val="bg1"/>
                </a:solidFill>
              </a:uFill>
            </a:endParaRPr>
          </a:p>
        </p:txBody>
      </p:sp>
      <p:sp>
        <p:nvSpPr>
          <p:cNvPr id="2" name="文本框 1"/>
          <p:cNvSpPr txBox="1"/>
          <p:nvPr/>
        </p:nvSpPr>
        <p:spPr>
          <a:xfrm>
            <a:off x="532130" y="3068955"/>
            <a:ext cx="10845165" cy="426720"/>
          </a:xfrm>
          <a:prstGeom prst="rect">
            <a:avLst/>
          </a:prstGeom>
          <a:noFill/>
        </p:spPr>
        <p:txBody>
          <a:bodyPr wrap="square" rtlCol="0">
            <a:noAutofit/>
          </a:bodyPr>
          <a:p>
            <a:pPr algn="l">
              <a:buClrTx/>
              <a:buSzTx/>
              <a:buFontTx/>
            </a:pPr>
            <a:r>
              <a:rPr lang="zh-CN" altLang="en-US" sz="1600"/>
              <a:t>【</a:t>
            </a:r>
            <a:r>
              <a:rPr altLang="zh-CN" sz="1600" dirty="0"/>
              <a:t>解析】</a:t>
            </a:r>
            <a:r>
              <a:rPr lang="zh-CN" altLang="en-US" sz="1600" dirty="0"/>
              <a:t>本题考查语言表达准确、鲜明、生动的能力。话剧中秦仲义是个民族资本家</a:t>
            </a:r>
            <a:r>
              <a:rPr lang="en-US" altLang="zh-CN" sz="1600" dirty="0"/>
              <a:t>，</a:t>
            </a:r>
            <a:r>
              <a:rPr lang="zh-CN" altLang="en-US" sz="1600" dirty="0"/>
              <a:t>第一幕登场的时候</a:t>
            </a:r>
            <a:r>
              <a:rPr lang="en-US" altLang="zh-CN" sz="1600" dirty="0"/>
              <a:t>，</a:t>
            </a:r>
            <a:r>
              <a:rPr lang="zh-CN" altLang="en-US" sz="1600" dirty="0"/>
              <a:t>他只有二十几岁</a:t>
            </a:r>
            <a:r>
              <a:rPr lang="en-US" altLang="zh-CN" sz="1600" dirty="0"/>
              <a:t>，</a:t>
            </a:r>
            <a:r>
              <a:rPr lang="zh-CN" altLang="en-US" sz="1600" dirty="0"/>
              <a:t>戊戌变法失败后国势衰落</a:t>
            </a:r>
            <a:r>
              <a:rPr lang="en-US" altLang="zh-CN" sz="1600" dirty="0"/>
              <a:t>，</a:t>
            </a:r>
            <a:r>
              <a:rPr lang="zh-CN" altLang="en-US" sz="1600" dirty="0"/>
              <a:t>他凭着一颗报国之心变卖祖业创建工厂</a:t>
            </a:r>
            <a:r>
              <a:rPr lang="en-US" altLang="zh-CN" sz="1600" dirty="0"/>
              <a:t>，</a:t>
            </a:r>
            <a:r>
              <a:rPr lang="zh-CN" altLang="en-US" sz="1600" dirty="0"/>
              <a:t>主张实业救国</a:t>
            </a:r>
            <a:r>
              <a:rPr lang="en-US" altLang="zh-CN" sz="1600" dirty="0"/>
              <a:t>，</a:t>
            </a:r>
            <a:r>
              <a:rPr lang="zh-CN" altLang="en-US" sz="1600" dirty="0"/>
              <a:t>办工厂、开银号</a:t>
            </a:r>
            <a:r>
              <a:rPr lang="en-US" altLang="zh-CN" sz="1600" dirty="0"/>
              <a:t>，</a:t>
            </a:r>
            <a:r>
              <a:rPr lang="zh-CN" altLang="en-US" sz="1600" dirty="0"/>
              <a:t>惨淡经营几十年</a:t>
            </a:r>
            <a:r>
              <a:rPr lang="en-US" altLang="zh-CN" sz="1600" dirty="0"/>
              <a:t>，</a:t>
            </a:r>
            <a:r>
              <a:rPr lang="zh-CN" altLang="en-US" sz="1600" dirty="0"/>
              <a:t>最终还是破产了。题目材料是他本人概括出的这段经历</a:t>
            </a:r>
            <a:r>
              <a:rPr lang="en-US" altLang="zh-CN" sz="1600" dirty="0"/>
              <a:t>，</a:t>
            </a:r>
            <a:r>
              <a:rPr lang="zh-CN" altLang="en-US" sz="1600" dirty="0"/>
              <a:t>可见秦仲义对自己实业救国的理想已完全丧失了信心</a:t>
            </a:r>
            <a:r>
              <a:rPr lang="en-US" altLang="zh-CN" sz="1600" dirty="0"/>
              <a:t>，</a:t>
            </a:r>
            <a:r>
              <a:rPr lang="zh-CN" altLang="en-US" sz="1600" dirty="0"/>
              <a:t>故秦仲义的话看似荒诞可笑</a:t>
            </a:r>
            <a:r>
              <a:rPr lang="en-US" altLang="zh-CN" sz="1600" dirty="0"/>
              <a:t>，</a:t>
            </a:r>
            <a:r>
              <a:rPr lang="zh-CN" altLang="en-US" sz="1600" dirty="0"/>
              <a:t>实则以反语的方式</a:t>
            </a:r>
            <a:r>
              <a:rPr lang="en-US" altLang="zh-CN" sz="1600" dirty="0"/>
              <a:t>，</a:t>
            </a:r>
            <a:r>
              <a:rPr lang="zh-CN" altLang="en-US" sz="1600" dirty="0"/>
              <a:t>表达了人物内心的激愤、无奈与心酸。</a:t>
            </a:r>
            <a:r>
              <a:rPr lang="en-US" altLang="zh-CN" sz="1600" dirty="0"/>
              <a:t>“</a:t>
            </a:r>
            <a:r>
              <a:rPr lang="zh-CN" altLang="en-US" sz="1600" dirty="0"/>
              <a:t>有钱哪</a:t>
            </a:r>
            <a:r>
              <a:rPr lang="en-US" altLang="zh-CN" sz="1600" dirty="0"/>
              <a:t>，</a:t>
            </a:r>
            <a:r>
              <a:rPr lang="zh-CN" altLang="en-US" sz="1600" dirty="0"/>
              <a:t>就该胡作非为</a:t>
            </a:r>
            <a:r>
              <a:rPr lang="en-US" altLang="zh-CN" sz="1600" dirty="0"/>
              <a:t>，</a:t>
            </a:r>
            <a:r>
              <a:rPr lang="zh-CN" altLang="en-US" sz="1600" dirty="0"/>
              <a:t>可千万别干好事</a:t>
            </a:r>
            <a:r>
              <a:rPr lang="en-US" altLang="zh-CN" sz="1600" dirty="0"/>
              <a:t>!”</a:t>
            </a:r>
            <a:r>
              <a:rPr lang="zh-CN" altLang="en-US" sz="1600" dirty="0"/>
              <a:t>秦仲义立志改变中国现实</a:t>
            </a:r>
            <a:r>
              <a:rPr lang="en-US" altLang="zh-CN" sz="1600" dirty="0"/>
              <a:t>，</a:t>
            </a:r>
            <a:r>
              <a:rPr lang="zh-CN" altLang="en-US" sz="1600" dirty="0"/>
              <a:t>可是他的人生也没能逃脱世道的钳制</a:t>
            </a:r>
            <a:r>
              <a:rPr lang="en-US" altLang="zh-CN" sz="1600" dirty="0"/>
              <a:t>，</a:t>
            </a:r>
            <a:r>
              <a:rPr lang="zh-CN" altLang="en-US" sz="1600" dirty="0"/>
              <a:t>这句话是对黑暗冷酷的旧时代的血泪控诉。</a:t>
            </a:r>
            <a:r>
              <a:rPr lang="en-US" altLang="zh-CN" sz="1600" dirty="0"/>
              <a:t>“</a:t>
            </a:r>
            <a:r>
              <a:rPr lang="zh-CN" altLang="en-US" sz="1600" dirty="0"/>
              <a:t>秦某人七十多岁了才明白这点大道理</a:t>
            </a:r>
            <a:r>
              <a:rPr lang="en-US" altLang="zh-CN" sz="1600" dirty="0"/>
              <a:t>!</a:t>
            </a:r>
            <a:r>
              <a:rPr lang="zh-CN" altLang="en-US" sz="1600" dirty="0"/>
              <a:t>他是天生来的笨蛋</a:t>
            </a:r>
            <a:r>
              <a:rPr lang="en-US" altLang="zh-CN" sz="1600" dirty="0"/>
              <a:t>!”</a:t>
            </a:r>
            <a:r>
              <a:rPr lang="zh-CN" altLang="en-US" sz="1600" dirty="0"/>
              <a:t>秦仲义劝人不要做好事</a:t>
            </a:r>
            <a:r>
              <a:rPr lang="en-US" altLang="zh-CN" sz="1600" dirty="0"/>
              <a:t>，</a:t>
            </a:r>
            <a:r>
              <a:rPr lang="zh-CN" altLang="en-US" sz="1600" dirty="0"/>
              <a:t>说自己是天生的笨蛋</a:t>
            </a:r>
            <a:r>
              <a:rPr lang="en-US" altLang="zh-CN" sz="1600" dirty="0"/>
              <a:t>，</a:t>
            </a:r>
            <a:r>
              <a:rPr lang="zh-CN" altLang="en-US" sz="1600" dirty="0"/>
              <a:t>看似不合理的表达</a:t>
            </a:r>
            <a:r>
              <a:rPr lang="en-US" altLang="zh-CN" sz="1600" dirty="0"/>
              <a:t>，</a:t>
            </a:r>
            <a:r>
              <a:rPr lang="zh-CN" altLang="en-US" sz="1600" dirty="0"/>
              <a:t>其实是不合理的社会现实的投射</a:t>
            </a:r>
            <a:r>
              <a:rPr lang="en-US" altLang="zh-CN" sz="1600" dirty="0"/>
              <a:t>，</a:t>
            </a:r>
            <a:r>
              <a:rPr lang="zh-CN" altLang="en-US" sz="1600" dirty="0"/>
              <a:t>将可笑与可悲巧妙融合在一起</a:t>
            </a:r>
            <a:r>
              <a:rPr lang="en-US" altLang="zh-CN" sz="1600" dirty="0"/>
              <a:t>，</a:t>
            </a:r>
            <a:r>
              <a:rPr lang="zh-CN" altLang="en-US" sz="1600" dirty="0"/>
              <a:t>用喜剧的形式表达出悲剧的效果</a:t>
            </a:r>
            <a:r>
              <a:rPr lang="en-US" altLang="zh-CN" sz="1600" dirty="0"/>
              <a:t>，</a:t>
            </a:r>
            <a:r>
              <a:rPr lang="zh-CN" altLang="en-US" sz="1600" dirty="0"/>
              <a:t>突出了作品悲剧性的审美价值。</a:t>
            </a:r>
            <a:endParaRPr lang="zh-CN" altLang="en-US"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fade">
                                      <p:cBhvr>
                                        <p:cTn id="14" dur="1000"/>
                                        <p:tgtEl>
                                          <p:spTgt spid="21"/>
                                        </p:tgtEl>
                                      </p:cBhvr>
                                    </p:animEffect>
                                    <p:anim calcmode="lin" valueType="num">
                                      <p:cBhvr>
                                        <p:cTn id="15" dur="1000" fill="hold"/>
                                        <p:tgtEl>
                                          <p:spTgt spid="21"/>
                                        </p:tgtEl>
                                        <p:attrNameLst>
                                          <p:attrName>ppt_x</p:attrName>
                                        </p:attrNameLst>
                                      </p:cBhvr>
                                      <p:tavLst>
                                        <p:tav tm="0">
                                          <p:val>
                                            <p:strVal val="#ppt_x"/>
                                          </p:val>
                                        </p:tav>
                                        <p:tav tm="100000">
                                          <p:val>
                                            <p:strVal val="#ppt_x"/>
                                          </p:val>
                                        </p:tav>
                                      </p:tavLst>
                                    </p:anim>
                                    <p:anim calcmode="lin" valueType="num">
                                      <p:cBhvr>
                                        <p:cTn id="16"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1" grpId="1"/>
      <p:bldP spid="2" grpId="0"/>
      <p:bldP spid="2" grpId="1"/>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p:nvSpPr>
        <p:spPr>
          <a:xfrm>
            <a:off x="839470" y="1340485"/>
            <a:ext cx="10287635" cy="3234055"/>
          </a:xfrm>
          <a:prstGeom prst="rect">
            <a:avLst/>
          </a:prstGeom>
          <a:noFill/>
        </p:spPr>
        <p:txBody>
          <a:bodyPr wrap="square" rtlCol="0">
            <a:noAutofit/>
          </a:bodyPr>
          <a:lstStyle/>
          <a:p>
            <a:pPr>
              <a:lnSpc>
                <a:spcPct val="150000"/>
              </a:lnSpc>
            </a:pPr>
            <a:r>
              <a:rPr lang="en-US" altLang="zh-CN"/>
              <a:t>(</a:t>
            </a:r>
            <a:r>
              <a:rPr lang="zh-CN" altLang="en-US"/>
              <a:t>二</a:t>
            </a:r>
            <a:r>
              <a:rPr lang="en-US" altLang="zh-CN"/>
              <a:t>)</a:t>
            </a:r>
            <a:r>
              <a:rPr lang="zh-CN" altLang="en-US"/>
              <a:t>语言文字运用</a:t>
            </a:r>
            <a:r>
              <a:rPr lang="en-US" altLang="en-US"/>
              <a:t>Ⅱ</a:t>
            </a:r>
            <a:endParaRPr lang="en-US" altLang="en-US"/>
          </a:p>
          <a:p>
            <a:pPr>
              <a:lnSpc>
                <a:spcPct val="150000"/>
              </a:lnSpc>
            </a:pPr>
            <a:r>
              <a:rPr lang="zh-CN" altLang="en-US"/>
              <a:t>阅读下面的文字</a:t>
            </a:r>
            <a:r>
              <a:rPr lang="en-US" altLang="zh-CN"/>
              <a:t>，</a:t>
            </a:r>
            <a:r>
              <a:rPr lang="zh-CN" altLang="en-US"/>
              <a:t>完成</a:t>
            </a:r>
            <a:r>
              <a:rPr lang="en-US" altLang="zh-CN"/>
              <a:t>4~5</a:t>
            </a:r>
            <a:r>
              <a:rPr lang="zh-CN" altLang="en-US"/>
              <a:t>题。</a:t>
            </a:r>
            <a:endParaRPr lang="zh-CN" altLang="en-US"/>
          </a:p>
          <a:p>
            <a:pPr>
              <a:lnSpc>
                <a:spcPct val="150000"/>
              </a:lnSpc>
            </a:pPr>
            <a:r>
              <a:rPr lang="en-US" altLang="zh-CN"/>
              <a:t>    </a:t>
            </a:r>
            <a:r>
              <a:rPr lang="zh-CN" altLang="en-US"/>
              <a:t>《茶馆》突破了传统的戏剧手法</a:t>
            </a:r>
            <a:r>
              <a:rPr lang="en-US" altLang="zh-CN"/>
              <a:t>，</a:t>
            </a:r>
            <a:r>
              <a:rPr lang="zh-CN" altLang="en-US"/>
              <a:t>不求故事情节的连贯、矛盾冲突的紧张激烈</a:t>
            </a:r>
            <a:r>
              <a:rPr lang="en-US" altLang="zh-CN"/>
              <a:t>，</a:t>
            </a:r>
            <a:r>
              <a:rPr lang="zh-CN" altLang="en-US"/>
              <a:t>而是采取了</a:t>
            </a:r>
            <a:r>
              <a:rPr lang="en-US" altLang="zh-CN"/>
              <a:t>“</a:t>
            </a:r>
            <a:r>
              <a:rPr lang="zh-CN" altLang="en-US"/>
              <a:t>人像展览式结构</a:t>
            </a:r>
            <a:r>
              <a:rPr lang="en-US" altLang="zh-CN"/>
              <a:t>”，</a:t>
            </a:r>
            <a:r>
              <a:rPr lang="zh-CN" altLang="en-US"/>
              <a:t>通过一个个生动鲜活的人物的命运、沉浮</a:t>
            </a:r>
            <a:r>
              <a:rPr lang="en-US" altLang="zh-CN"/>
              <a:t>，</a:t>
            </a:r>
            <a:r>
              <a:rPr lang="zh-CN" altLang="en-US"/>
              <a:t>来完成作品的主题。剧作所反映的内容</a:t>
            </a:r>
            <a:r>
              <a:rPr lang="en-US" altLang="zh-CN"/>
              <a:t>，</a:t>
            </a:r>
            <a:r>
              <a:rPr lang="zh-CN" altLang="en-US"/>
              <a:t>时间之长</a:t>
            </a:r>
            <a:r>
              <a:rPr lang="en-US" altLang="zh-CN"/>
              <a:t>，</a:t>
            </a:r>
            <a:r>
              <a:rPr lang="zh-CN" altLang="en-US"/>
              <a:t>跨度之大</a:t>
            </a:r>
            <a:r>
              <a:rPr lang="en-US" altLang="zh-CN"/>
              <a:t>，</a:t>
            </a:r>
            <a:r>
              <a:rPr lang="zh-CN" altLang="en-US" u="sng"/>
              <a:t>　</a:t>
            </a:r>
            <a:r>
              <a:rPr lang="en-US" altLang="en-US" u="sng"/>
              <a:t>①</a:t>
            </a:r>
            <a:r>
              <a:rPr lang="zh-CN" altLang="en-US" u="sng"/>
              <a:t>　</a:t>
            </a:r>
            <a:r>
              <a:rPr lang="en-US" altLang="zh-CN"/>
              <a:t>，</a:t>
            </a:r>
            <a:r>
              <a:rPr lang="zh-CN" altLang="en-US"/>
              <a:t>都是话剧创作中罕见的。在全剧出场的</a:t>
            </a:r>
            <a:r>
              <a:rPr lang="en-US" altLang="zh-CN"/>
              <a:t>70</a:t>
            </a:r>
            <a:r>
              <a:rPr lang="zh-CN" altLang="en-US"/>
              <a:t>多个人物中</a:t>
            </a:r>
            <a:r>
              <a:rPr lang="en-US" altLang="zh-CN"/>
              <a:t>，</a:t>
            </a:r>
            <a:r>
              <a:rPr lang="zh-CN" altLang="en-US"/>
              <a:t>有名有姓的就至少</a:t>
            </a:r>
            <a:r>
              <a:rPr lang="en-US" altLang="zh-CN"/>
              <a:t>50</a:t>
            </a:r>
            <a:r>
              <a:rPr lang="zh-CN" altLang="en-US"/>
              <a:t>人。对这样多的人物</a:t>
            </a:r>
            <a:r>
              <a:rPr lang="en-US" altLang="zh-CN"/>
              <a:t>，</a:t>
            </a:r>
            <a:r>
              <a:rPr lang="zh-CN" altLang="en-US"/>
              <a:t>作家采取了不同的处理方法</a:t>
            </a:r>
            <a:r>
              <a:rPr lang="en-US" altLang="zh-CN"/>
              <a:t>:</a:t>
            </a:r>
            <a:r>
              <a:rPr lang="zh-CN" altLang="en-US"/>
              <a:t>主要人物由壮到老</a:t>
            </a:r>
            <a:r>
              <a:rPr lang="en-US" altLang="zh-CN"/>
              <a:t>(</a:t>
            </a:r>
            <a:r>
              <a:rPr lang="zh-CN" altLang="en-US"/>
              <a:t>如王利发等</a:t>
            </a:r>
            <a:r>
              <a:rPr lang="en-US" altLang="zh-CN"/>
              <a:t>)，</a:t>
            </a:r>
            <a:r>
              <a:rPr lang="zh-CN" altLang="en-US"/>
              <a:t>贯串全剧</a:t>
            </a:r>
            <a:r>
              <a:rPr lang="en-US" altLang="zh-CN"/>
              <a:t>;</a:t>
            </a:r>
            <a:r>
              <a:rPr lang="zh-CN" altLang="en-US"/>
              <a:t>次要人物父子相承</a:t>
            </a:r>
            <a:r>
              <a:rPr lang="en-US" altLang="zh-CN"/>
              <a:t>(</a:t>
            </a:r>
            <a:r>
              <a:rPr lang="zh-CN" altLang="en-US"/>
              <a:t>如刘麻子和小刘麻子、唐铁嘴和小唐铁嘴等</a:t>
            </a:r>
            <a:r>
              <a:rPr lang="en-US" altLang="zh-CN"/>
              <a:t>);</a:t>
            </a:r>
            <a:r>
              <a:rPr lang="zh-CN" altLang="en-US"/>
              <a:t>每一个角色都说自己的事儿</a:t>
            </a:r>
            <a:r>
              <a:rPr lang="en-US" altLang="zh-CN"/>
              <a:t>，</a:t>
            </a:r>
            <a:r>
              <a:rPr lang="zh-CN" altLang="en-US"/>
              <a:t>又和时代结合起来</a:t>
            </a:r>
            <a:r>
              <a:rPr lang="en-US" altLang="zh-CN"/>
              <a:t>;</a:t>
            </a:r>
            <a:r>
              <a:rPr lang="zh-CN" altLang="en-US"/>
              <a:t>无关紧要的人物</a:t>
            </a:r>
            <a:r>
              <a:rPr lang="en-US" altLang="zh-CN"/>
              <a:t>，</a:t>
            </a:r>
            <a:r>
              <a:rPr lang="zh-CN" altLang="en-US"/>
              <a:t>招之即来</a:t>
            </a:r>
            <a:r>
              <a:rPr lang="en-US" altLang="zh-CN"/>
              <a:t>，</a:t>
            </a:r>
            <a:r>
              <a:rPr lang="zh-CN" altLang="en-US"/>
              <a:t>挥之即去。而且剧中的各色人物哪怕只出场一次</a:t>
            </a:r>
            <a:r>
              <a:rPr lang="en-US" altLang="zh-CN"/>
              <a:t>，</a:t>
            </a:r>
            <a:r>
              <a:rPr lang="zh-CN" altLang="en-US"/>
              <a:t>即使只有三言两语的台词</a:t>
            </a:r>
            <a:r>
              <a:rPr lang="en-US" altLang="zh-CN"/>
              <a:t>，</a:t>
            </a:r>
            <a:r>
              <a:rPr lang="zh-CN" altLang="en-US"/>
              <a:t>也都对深化作品的主题起着不可或缺的作用。剧中的人物都是地道的北京人</a:t>
            </a:r>
            <a:r>
              <a:rPr lang="en-US" altLang="zh-CN"/>
              <a:t>，</a:t>
            </a:r>
            <a:r>
              <a:rPr lang="zh-CN" altLang="en-US"/>
              <a:t>其性格特点、心理状态、精神气质、语言习惯都是我们民族在特定时代的产物</a:t>
            </a:r>
            <a:r>
              <a:rPr lang="en-US" altLang="zh-CN"/>
              <a:t>;</a:t>
            </a:r>
            <a:r>
              <a:rPr lang="zh-CN" altLang="en-US"/>
              <a:t>而环境则是典型的北京茶馆</a:t>
            </a:r>
            <a:r>
              <a:rPr lang="en-US" altLang="zh-CN"/>
              <a:t>，</a:t>
            </a:r>
            <a:r>
              <a:rPr lang="zh-CN" altLang="en-US"/>
              <a:t>茶馆的陈设、布局</a:t>
            </a:r>
            <a:r>
              <a:rPr lang="en-US" altLang="zh-CN"/>
              <a:t>，</a:t>
            </a:r>
            <a:r>
              <a:rPr lang="zh-CN" altLang="en-US"/>
              <a:t>人物间的对话</a:t>
            </a:r>
            <a:r>
              <a:rPr lang="en-US" altLang="zh-CN"/>
              <a:t>，</a:t>
            </a:r>
            <a:r>
              <a:rPr lang="zh-CN" altLang="en-US" u="sng"/>
              <a:t>　</a:t>
            </a:r>
            <a:r>
              <a:rPr lang="en-US" altLang="en-US" u="sng"/>
              <a:t>②</a:t>
            </a:r>
            <a:r>
              <a:rPr lang="zh-CN" altLang="en-US" u="sng"/>
              <a:t>　</a:t>
            </a:r>
            <a:r>
              <a:rPr lang="zh-CN" altLang="en-US"/>
              <a:t>。尤其是作家还把曲艺这种民族的艺术糅进剧作之中</a:t>
            </a:r>
            <a:r>
              <a:rPr lang="en-US" altLang="zh-CN"/>
              <a:t>，</a:t>
            </a:r>
            <a:r>
              <a:rPr lang="zh-CN" altLang="en-US"/>
              <a:t>不仅有机地介绍了剧情</a:t>
            </a:r>
            <a:r>
              <a:rPr lang="en-US" altLang="zh-CN"/>
              <a:t>，</a:t>
            </a:r>
            <a:r>
              <a:rPr lang="zh-CN" altLang="en-US"/>
              <a:t>解决了时间跨度大等难题</a:t>
            </a:r>
            <a:r>
              <a:rPr lang="en-US" altLang="zh-CN"/>
              <a:t>，</a:t>
            </a:r>
            <a:r>
              <a:rPr lang="zh-CN" altLang="en-US"/>
              <a:t>更增加了我们民族艺术的表现力。</a:t>
            </a:r>
            <a:r>
              <a:rPr lang="en-US" altLang="en-US"/>
              <a:t> </a:t>
            </a:r>
            <a:endParaRPr lang="en-US" altLang="en-US"/>
          </a:p>
        </p:txBody>
      </p:sp>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2"/>
          <a:stretch>
            <a:fillRect/>
          </a:stretch>
        </p:blipFill>
        <p:spPr>
          <a:xfrm>
            <a:off x="10144760" y="-78105"/>
            <a:ext cx="1695450" cy="906145"/>
          </a:xfrm>
          <a:prstGeom prst="rect">
            <a:avLst/>
          </a:prstGeom>
        </p:spPr>
      </p:pic>
      <p:grpSp>
        <p:nvGrpSpPr>
          <p:cNvPr id="15" name="组合 14"/>
          <p:cNvGrpSpPr/>
          <p:nvPr/>
        </p:nvGrpSpPr>
        <p:grpSpPr>
          <a:xfrm>
            <a:off x="772160" y="843915"/>
            <a:ext cx="3568065" cy="548005"/>
            <a:chOff x="1216" y="1668"/>
            <a:chExt cx="5619" cy="863"/>
          </a:xfrm>
        </p:grpSpPr>
        <p:sp>
          <p:nvSpPr>
            <p:cNvPr id="9" name="文本框 8"/>
            <p:cNvSpPr txBox="1"/>
            <p:nvPr/>
          </p:nvSpPr>
          <p:spPr>
            <a:xfrm>
              <a:off x="2182" y="1791"/>
              <a:ext cx="4653" cy="725"/>
            </a:xfrm>
            <a:prstGeom prst="rect">
              <a:avLst/>
            </a:prstGeom>
            <a:noFill/>
          </p:spPr>
          <p:txBody>
            <a:bodyPr wrap="square" rtlCol="0">
              <a:spAutoFit/>
            </a:bodyPr>
            <a:lstStyle/>
            <a:p>
              <a:r>
                <a:rPr lang="zh-CN" altLang="en-US" sz="2400">
                  <a:solidFill>
                    <a:srgbClr val="3D589F"/>
                  </a:solidFill>
                </a:rPr>
                <a:t>刷素养</a:t>
              </a:r>
              <a:endParaRPr lang="zh-CN" altLang="en-US" sz="2400">
                <a:solidFill>
                  <a:srgbClr val="3D589F"/>
                </a:solidFill>
              </a:endParaRPr>
            </a:p>
          </p:txBody>
        </p:sp>
        <p:pic>
          <p:nvPicPr>
            <p:cNvPr id="14" name="图片 13" descr="模板图标"/>
            <p:cNvPicPr>
              <a:picLocks noChangeAspect="1"/>
            </p:cNvPicPr>
            <p:nvPr/>
          </p:nvPicPr>
          <p:blipFill>
            <a:blip r:embed="rId3"/>
            <a:stretch>
              <a:fillRect/>
            </a:stretch>
          </p:blipFill>
          <p:spPr>
            <a:xfrm>
              <a:off x="1216" y="1668"/>
              <a:ext cx="869" cy="863"/>
            </a:xfrm>
            <a:prstGeom prst="rect">
              <a:avLst/>
            </a:prstGeom>
          </p:spPr>
        </p:pic>
      </p:gr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p:nvSpPr>
        <p:spPr>
          <a:xfrm>
            <a:off x="839470" y="1340485"/>
            <a:ext cx="10847705" cy="807085"/>
          </a:xfrm>
          <a:prstGeom prst="rect">
            <a:avLst/>
          </a:prstGeom>
          <a:noFill/>
        </p:spPr>
        <p:txBody>
          <a:bodyPr wrap="square" rtlCol="0">
            <a:noAutofit/>
          </a:bodyPr>
          <a:lstStyle/>
          <a:p>
            <a:pPr>
              <a:lnSpc>
                <a:spcPct val="150000"/>
              </a:lnSpc>
            </a:pPr>
            <a:r>
              <a:rPr lang="en-US" altLang="zh-CN"/>
              <a:t>4.</a:t>
            </a:r>
            <a:r>
              <a:rPr lang="zh-CN" altLang="en-US"/>
              <a:t>下列各句中的引号</a:t>
            </a:r>
            <a:r>
              <a:rPr lang="en-US" altLang="zh-CN"/>
              <a:t>，</a:t>
            </a:r>
            <a:r>
              <a:rPr lang="zh-CN" altLang="en-US"/>
              <a:t>和文中引号作用相同的一项是</a:t>
            </a:r>
            <a:r>
              <a:rPr lang="en-US" altLang="zh-CN"/>
              <a:t>	(</a:t>
            </a:r>
            <a:r>
              <a:rPr lang="zh-CN" altLang="en-US"/>
              <a:t>　　</a:t>
            </a:r>
            <a:r>
              <a:rPr lang="en-US" altLang="zh-CN"/>
              <a:t>)</a:t>
            </a:r>
            <a:endParaRPr lang="en-US" altLang="zh-CN"/>
          </a:p>
          <a:p>
            <a:pPr>
              <a:lnSpc>
                <a:spcPct val="150000"/>
              </a:lnSpc>
            </a:pPr>
            <a:r>
              <a:rPr lang="en-US" altLang="zh-CN"/>
              <a:t>A.</a:t>
            </a:r>
            <a:r>
              <a:rPr lang="zh-CN" altLang="en-US"/>
              <a:t>中国不</a:t>
            </a:r>
            <a:r>
              <a:rPr lang="en-US" altLang="zh-CN"/>
              <a:t>“</a:t>
            </a:r>
            <a:r>
              <a:rPr lang="zh-CN" altLang="en-US"/>
              <a:t>输入</a:t>
            </a:r>
            <a:r>
              <a:rPr lang="en-US" altLang="zh-CN"/>
              <a:t>”</a:t>
            </a:r>
            <a:r>
              <a:rPr lang="zh-CN" altLang="en-US"/>
              <a:t>外国模式</a:t>
            </a:r>
            <a:r>
              <a:rPr lang="en-US" altLang="zh-CN"/>
              <a:t>，</a:t>
            </a:r>
            <a:r>
              <a:rPr lang="zh-CN" altLang="en-US"/>
              <a:t>也不</a:t>
            </a:r>
            <a:r>
              <a:rPr lang="en-US" altLang="zh-CN"/>
              <a:t>“</a:t>
            </a:r>
            <a:r>
              <a:rPr lang="zh-CN" altLang="en-US"/>
              <a:t>输出</a:t>
            </a:r>
            <a:r>
              <a:rPr lang="en-US" altLang="zh-CN"/>
              <a:t>”</a:t>
            </a:r>
            <a:r>
              <a:rPr lang="zh-CN" altLang="en-US"/>
              <a:t>中国模式</a:t>
            </a:r>
            <a:r>
              <a:rPr lang="en-US" altLang="zh-CN"/>
              <a:t>，</a:t>
            </a:r>
            <a:r>
              <a:rPr lang="zh-CN" altLang="en-US"/>
              <a:t>不会要求别国</a:t>
            </a:r>
            <a:r>
              <a:rPr lang="en-US" altLang="zh-CN"/>
              <a:t>“</a:t>
            </a:r>
            <a:r>
              <a:rPr lang="zh-CN" altLang="en-US"/>
              <a:t>复制</a:t>
            </a:r>
            <a:r>
              <a:rPr lang="en-US" altLang="zh-CN"/>
              <a:t>”</a:t>
            </a:r>
            <a:r>
              <a:rPr lang="zh-CN" altLang="en-US"/>
              <a:t>中国的做法。</a:t>
            </a:r>
            <a:endParaRPr lang="zh-CN" altLang="en-US"/>
          </a:p>
          <a:p>
            <a:pPr>
              <a:lnSpc>
                <a:spcPct val="150000"/>
              </a:lnSpc>
            </a:pPr>
            <a:r>
              <a:rPr lang="en-US" altLang="zh-CN"/>
              <a:t>B.“</a:t>
            </a:r>
            <a:r>
              <a:rPr lang="zh-CN" altLang="en-US"/>
              <a:t>世界好</a:t>
            </a:r>
            <a:r>
              <a:rPr lang="en-US" altLang="zh-CN"/>
              <a:t>，</a:t>
            </a:r>
            <a:r>
              <a:rPr lang="zh-CN" altLang="en-US"/>
              <a:t>中国才能好</a:t>
            </a:r>
            <a:r>
              <a:rPr lang="en-US" altLang="zh-CN"/>
              <a:t>;</a:t>
            </a:r>
            <a:r>
              <a:rPr lang="zh-CN" altLang="en-US"/>
              <a:t>中国好</a:t>
            </a:r>
            <a:r>
              <a:rPr lang="en-US" altLang="zh-CN"/>
              <a:t>，</a:t>
            </a:r>
            <a:r>
              <a:rPr lang="zh-CN" altLang="en-US"/>
              <a:t>世界才更好。</a:t>
            </a:r>
            <a:r>
              <a:rPr lang="en-US" altLang="zh-CN"/>
              <a:t>”</a:t>
            </a:r>
            <a:r>
              <a:rPr lang="zh-CN" altLang="en-US"/>
              <a:t>这是中国共产党人朴素而深刻的世界观。</a:t>
            </a:r>
            <a:endParaRPr lang="zh-CN" altLang="en-US"/>
          </a:p>
          <a:p>
            <a:pPr>
              <a:lnSpc>
                <a:spcPct val="150000"/>
              </a:lnSpc>
            </a:pPr>
            <a:r>
              <a:rPr lang="en-US" altLang="zh-CN"/>
              <a:t>C.</a:t>
            </a:r>
            <a:r>
              <a:rPr lang="zh-CN" altLang="en-US"/>
              <a:t>截至</a:t>
            </a:r>
            <a:r>
              <a:rPr lang="en-US" altLang="zh-CN"/>
              <a:t>2020</a:t>
            </a:r>
            <a:r>
              <a:rPr lang="zh-CN" altLang="en-US"/>
              <a:t>年第一季度</a:t>
            </a:r>
            <a:r>
              <a:rPr lang="en-US" altLang="zh-CN"/>
              <a:t>，</a:t>
            </a:r>
            <a:r>
              <a:rPr lang="zh-CN" altLang="en-US"/>
              <a:t>我国已规划或在建</a:t>
            </a:r>
            <a:r>
              <a:rPr lang="en-US" altLang="zh-CN"/>
              <a:t>“</a:t>
            </a:r>
            <a:r>
              <a:rPr lang="zh-CN" altLang="en-US"/>
              <a:t>一带一路</a:t>
            </a:r>
            <a:r>
              <a:rPr lang="en-US" altLang="zh-CN"/>
              <a:t>”</a:t>
            </a:r>
            <a:r>
              <a:rPr lang="zh-CN" altLang="en-US"/>
              <a:t>项目共计</a:t>
            </a:r>
            <a:r>
              <a:rPr lang="en-US" altLang="zh-CN"/>
              <a:t>3 164</a:t>
            </a:r>
            <a:r>
              <a:rPr lang="zh-CN" altLang="en-US"/>
              <a:t>个。</a:t>
            </a:r>
            <a:endParaRPr lang="zh-CN" altLang="en-US"/>
          </a:p>
          <a:p>
            <a:pPr>
              <a:lnSpc>
                <a:spcPct val="150000"/>
              </a:lnSpc>
            </a:pPr>
            <a:r>
              <a:rPr lang="en-US" altLang="zh-CN"/>
              <a:t>D.</a:t>
            </a:r>
            <a:r>
              <a:rPr lang="zh-CN" altLang="en-US"/>
              <a:t>这一类充斥于报纸、书刊的</a:t>
            </a:r>
            <a:r>
              <a:rPr lang="en-US" altLang="zh-CN"/>
              <a:t>“</a:t>
            </a:r>
            <a:r>
              <a:rPr lang="zh-CN" altLang="en-US"/>
              <a:t>学术文章</a:t>
            </a:r>
            <a:r>
              <a:rPr lang="en-US" altLang="zh-CN"/>
              <a:t>”，</a:t>
            </a:r>
            <a:r>
              <a:rPr lang="zh-CN" altLang="en-US"/>
              <a:t>实际上是东抄西凑、没有任何贡献的文字垃圾。</a:t>
            </a:r>
            <a:endParaRPr lang="zh-CN" altLang="en-US"/>
          </a:p>
        </p:txBody>
      </p:sp>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2"/>
          <a:stretch>
            <a:fillRect/>
          </a:stretch>
        </p:blipFill>
        <p:spPr>
          <a:xfrm>
            <a:off x="10144760" y="-78105"/>
            <a:ext cx="1695450" cy="906145"/>
          </a:xfrm>
          <a:prstGeom prst="rect">
            <a:avLst/>
          </a:prstGeom>
        </p:spPr>
      </p:pic>
      <p:grpSp>
        <p:nvGrpSpPr>
          <p:cNvPr id="15" name="组合 14"/>
          <p:cNvGrpSpPr/>
          <p:nvPr/>
        </p:nvGrpSpPr>
        <p:grpSpPr>
          <a:xfrm>
            <a:off x="772160" y="843915"/>
            <a:ext cx="3568065" cy="548005"/>
            <a:chOff x="1216" y="1668"/>
            <a:chExt cx="5619" cy="863"/>
          </a:xfrm>
        </p:grpSpPr>
        <p:sp>
          <p:nvSpPr>
            <p:cNvPr id="9" name="文本框 8"/>
            <p:cNvSpPr txBox="1"/>
            <p:nvPr/>
          </p:nvSpPr>
          <p:spPr>
            <a:xfrm>
              <a:off x="2182" y="1791"/>
              <a:ext cx="4653" cy="725"/>
            </a:xfrm>
            <a:prstGeom prst="rect">
              <a:avLst/>
            </a:prstGeom>
            <a:noFill/>
          </p:spPr>
          <p:txBody>
            <a:bodyPr wrap="square" rtlCol="0">
              <a:spAutoFit/>
            </a:bodyPr>
            <a:lstStyle/>
            <a:p>
              <a:r>
                <a:rPr lang="zh-CN" altLang="en-US" sz="2400">
                  <a:solidFill>
                    <a:srgbClr val="3D589F"/>
                  </a:solidFill>
                </a:rPr>
                <a:t>刷素养</a:t>
              </a:r>
              <a:endParaRPr lang="zh-CN" altLang="en-US" sz="2400">
                <a:solidFill>
                  <a:srgbClr val="3D589F"/>
                </a:solidFill>
              </a:endParaRPr>
            </a:p>
          </p:txBody>
        </p:sp>
        <p:pic>
          <p:nvPicPr>
            <p:cNvPr id="14" name="图片 13" descr="模板图标"/>
            <p:cNvPicPr>
              <a:picLocks noChangeAspect="1"/>
            </p:cNvPicPr>
            <p:nvPr/>
          </p:nvPicPr>
          <p:blipFill>
            <a:blip r:embed="rId3"/>
            <a:stretch>
              <a:fillRect/>
            </a:stretch>
          </p:blipFill>
          <p:spPr>
            <a:xfrm>
              <a:off x="1216" y="1668"/>
              <a:ext cx="869" cy="863"/>
            </a:xfrm>
            <a:prstGeom prst="rect">
              <a:avLst/>
            </a:prstGeom>
          </p:spPr>
        </p:pic>
      </p:grpSp>
      <p:sp>
        <p:nvSpPr>
          <p:cNvPr id="2" name="文本框 1"/>
          <p:cNvSpPr txBox="1"/>
          <p:nvPr/>
        </p:nvSpPr>
        <p:spPr>
          <a:xfrm>
            <a:off x="623570" y="4579620"/>
            <a:ext cx="10511155" cy="316865"/>
          </a:xfrm>
          <a:prstGeom prst="rect">
            <a:avLst/>
          </a:prstGeom>
          <a:noFill/>
        </p:spPr>
        <p:txBody>
          <a:bodyPr wrap="square" rtlCol="0">
            <a:noAutofit/>
          </a:bodyPr>
          <a:p>
            <a:pPr algn="l">
              <a:buClrTx/>
              <a:buSzTx/>
              <a:buFontTx/>
            </a:pPr>
            <a:r>
              <a:rPr lang="zh-CN" altLang="en-US"/>
              <a:t>【</a:t>
            </a:r>
            <a:r>
              <a:rPr altLang="zh-CN" dirty="0"/>
              <a:t>解析】</a:t>
            </a:r>
            <a:r>
              <a:rPr lang="zh-CN" altLang="en-US" dirty="0"/>
              <a:t>本题考查正确使用标点符号的能力。文中引号标示特定称谓。</a:t>
            </a:r>
            <a:r>
              <a:rPr lang="en-US" altLang="zh-CN" dirty="0"/>
              <a:t>A</a:t>
            </a:r>
            <a:r>
              <a:rPr lang="zh-CN" altLang="en-US" dirty="0"/>
              <a:t>项</a:t>
            </a:r>
            <a:r>
              <a:rPr lang="en-US" altLang="zh-CN" dirty="0"/>
              <a:t>，</a:t>
            </a:r>
            <a:r>
              <a:rPr lang="zh-CN" altLang="en-US" dirty="0"/>
              <a:t>引号标示特殊含义。</a:t>
            </a:r>
            <a:r>
              <a:rPr lang="en-US" altLang="zh-CN" dirty="0"/>
              <a:t>B</a:t>
            </a:r>
            <a:r>
              <a:rPr lang="zh-CN" altLang="en-US" dirty="0"/>
              <a:t>项</a:t>
            </a:r>
            <a:r>
              <a:rPr lang="en-US" altLang="zh-CN" dirty="0"/>
              <a:t>，</a:t>
            </a:r>
            <a:r>
              <a:rPr lang="zh-CN" altLang="en-US" dirty="0"/>
              <a:t>引号标示引用。</a:t>
            </a:r>
            <a:r>
              <a:rPr lang="en-US" altLang="zh-CN" dirty="0"/>
              <a:t>C</a:t>
            </a:r>
            <a:r>
              <a:rPr lang="zh-CN" altLang="en-US" dirty="0"/>
              <a:t>项</a:t>
            </a:r>
            <a:r>
              <a:rPr lang="en-US" altLang="zh-CN" dirty="0"/>
              <a:t>，</a:t>
            </a:r>
            <a:r>
              <a:rPr lang="zh-CN" altLang="en-US" dirty="0"/>
              <a:t>引号标示特定称谓。</a:t>
            </a:r>
            <a:r>
              <a:rPr lang="en-US" altLang="zh-CN" dirty="0"/>
              <a:t>D</a:t>
            </a:r>
            <a:r>
              <a:rPr lang="zh-CN" altLang="en-US" dirty="0"/>
              <a:t>项</a:t>
            </a:r>
            <a:r>
              <a:rPr lang="en-US" altLang="zh-CN" dirty="0"/>
              <a:t>，</a:t>
            </a:r>
            <a:r>
              <a:rPr lang="zh-CN" altLang="en-US" dirty="0"/>
              <a:t>引号标示反语。</a:t>
            </a:r>
            <a:endParaRPr lang="zh-CN" altLang="en-US" dirty="0"/>
          </a:p>
        </p:txBody>
      </p:sp>
      <p:sp>
        <p:nvSpPr>
          <p:cNvPr id="18" name="文本框 17"/>
          <p:cNvSpPr txBox="1"/>
          <p:nvPr/>
        </p:nvSpPr>
        <p:spPr>
          <a:xfrm>
            <a:off x="6527800" y="1484630"/>
            <a:ext cx="505460" cy="454025"/>
          </a:xfrm>
          <a:prstGeom prst="rect">
            <a:avLst/>
          </a:prstGeom>
          <a:noFill/>
        </p:spPr>
        <p:txBody>
          <a:bodyPr wrap="square" rtlCol="0">
            <a:noAutofit/>
          </a:bodyPr>
          <a:p>
            <a:r>
              <a:rPr lang="en-US" altLang="zh-CN"/>
              <a:t>C</a:t>
            </a:r>
            <a:r>
              <a:rPr lang="zh-CN" altLang="en-US"/>
              <a:t>　</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1000"/>
                                        <p:tgtEl>
                                          <p:spTgt spid="18"/>
                                        </p:tgtEl>
                                      </p:cBhvr>
                                    </p:animEffect>
                                    <p:anim calcmode="lin" valueType="num">
                                      <p:cBhvr>
                                        <p:cTn id="15" dur="1000" fill="hold"/>
                                        <p:tgtEl>
                                          <p:spTgt spid="18"/>
                                        </p:tgtEl>
                                        <p:attrNameLst>
                                          <p:attrName>ppt_x</p:attrName>
                                        </p:attrNameLst>
                                      </p:cBhvr>
                                      <p:tavLst>
                                        <p:tav tm="0">
                                          <p:val>
                                            <p:strVal val="#ppt_x"/>
                                          </p:val>
                                        </p:tav>
                                        <p:tav tm="100000">
                                          <p:val>
                                            <p:strVal val="#ppt_x"/>
                                          </p:val>
                                        </p:tav>
                                      </p:tavLst>
                                    </p:anim>
                                    <p:anim calcmode="lin" valueType="num">
                                      <p:cBhvr>
                                        <p:cTn id="16"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18" grpId="0"/>
      <p:bldP spid="18" grpId="1"/>
    </p:bldLst>
  </p:timing>
</p:sld>
</file>

<file path=ppt/tags/tag1.xml><?xml version="1.0" encoding="utf-8"?>
<p:tagLst xmlns:p="http://schemas.openxmlformats.org/presentationml/2006/main">
  <p:tag name="KSO_WM_BEAUTIFY_FLAG" val=""/>
</p:tagLst>
</file>

<file path=ppt/tags/tag10.xml><?xml version="1.0" encoding="utf-8"?>
<p:tagLst xmlns:p="http://schemas.openxmlformats.org/presentationml/2006/main">
  <p:tag name="KSO_WM_BEAUTIFY_FLAG" val=""/>
</p:tagLst>
</file>

<file path=ppt/tags/tag11.xml><?xml version="1.0" encoding="utf-8"?>
<p:tagLst xmlns:p="http://schemas.openxmlformats.org/presentationml/2006/main">
  <p:tag name="KSO_WM_BEAUTIFY_FLAG" val=""/>
</p:tagLst>
</file>

<file path=ppt/tags/tag12.xml><?xml version="1.0" encoding="utf-8"?>
<p:tagLst xmlns:p="http://schemas.openxmlformats.org/presentationml/2006/main">
  <p:tag name="KSO_WM_BEAUTIFY_FLAG" val=""/>
</p:tagLst>
</file>

<file path=ppt/tags/tag13.xml><?xml version="1.0" encoding="utf-8"?>
<p:tagLst xmlns:p="http://schemas.openxmlformats.org/presentationml/2006/main">
  <p:tag name="KSO_WM_BEAUTIFY_FLAG" val=""/>
</p:tagLst>
</file>

<file path=ppt/tags/tag14.xml><?xml version="1.0" encoding="utf-8"?>
<p:tagLst xmlns:p="http://schemas.openxmlformats.org/presentationml/2006/main">
  <p:tag name="KSO_WM_BEAUTIFY_FLAG" val=""/>
</p:tagLst>
</file>

<file path=ppt/tags/tag15.xml><?xml version="1.0" encoding="utf-8"?>
<p:tagLst xmlns:p="http://schemas.openxmlformats.org/presentationml/2006/main">
  <p:tag name="KSO_WM_BEAUTIFY_FLAG" val=""/>
</p:tagLst>
</file>

<file path=ppt/tags/tag16.xml><?xml version="1.0" encoding="utf-8"?>
<p:tagLst xmlns:p="http://schemas.openxmlformats.org/presentationml/2006/main">
  <p:tag name="KSO_WM_BEAUTIFY_FLAG" val=""/>
</p:tagLst>
</file>

<file path=ppt/tags/tag17.xml><?xml version="1.0" encoding="utf-8"?>
<p:tagLst xmlns:p="http://schemas.openxmlformats.org/presentationml/2006/main">
  <p:tag name="KSO_WM_BEAUTIFY_FLAG" val=""/>
</p:tagLst>
</file>

<file path=ppt/tags/tag18.xml><?xml version="1.0" encoding="utf-8"?>
<p:tagLst xmlns:p="http://schemas.openxmlformats.org/presentationml/2006/main">
  <p:tag name="KSO_WM_BEAUTIFY_FLAG" val=""/>
</p:tagLst>
</file>

<file path=ppt/tags/tag19.xml><?xml version="1.0" encoding="utf-8"?>
<p:tagLst xmlns:p="http://schemas.openxmlformats.org/presentationml/2006/main">
  <p:tag name="KSO_WM_BEAUTIFY_FLAG" val=""/>
</p:tagLst>
</file>

<file path=ppt/tags/tag2.xml><?xml version="1.0" encoding="utf-8"?>
<p:tagLst xmlns:p="http://schemas.openxmlformats.org/presentationml/2006/main">
  <p:tag name="KSO_WM_BEAUTIFY_FLAG" val=""/>
</p:tagLst>
</file>

<file path=ppt/tags/tag20.xml><?xml version="1.0" encoding="utf-8"?>
<p:tagLst xmlns:p="http://schemas.openxmlformats.org/presentationml/2006/main">
  <p:tag name="KSO_WM_BEAUTIFY_FLAG" val=""/>
</p:tagLst>
</file>

<file path=ppt/tags/tag21.xml><?xml version="1.0" encoding="utf-8"?>
<p:tagLst xmlns:p="http://schemas.openxmlformats.org/presentationml/2006/main">
  <p:tag name="KSO_WM_BEAUTIFY_FLAG" val=""/>
</p:tagLst>
</file>

<file path=ppt/tags/tag22.xml><?xml version="1.0" encoding="utf-8"?>
<p:tagLst xmlns:p="http://schemas.openxmlformats.org/presentationml/2006/main">
  <p:tag name="KSO_WM_BEAUTIFY_FLAG" val=""/>
</p:tagLst>
</file>

<file path=ppt/tags/tag23.xml><?xml version="1.0" encoding="utf-8"?>
<p:tagLst xmlns:p="http://schemas.openxmlformats.org/presentationml/2006/main">
  <p:tag name="KSO_WM_BEAUTIFY_FLAG" val=""/>
</p:tagLst>
</file>

<file path=ppt/tags/tag24.xml><?xml version="1.0" encoding="utf-8"?>
<p:tagLst xmlns:p="http://schemas.openxmlformats.org/presentationml/2006/main">
  <p:tag name="KSO_WM_BEAUTIFY_FLAG" val=""/>
</p:tagLst>
</file>

<file path=ppt/tags/tag25.xml><?xml version="1.0" encoding="utf-8"?>
<p:tagLst xmlns:p="http://schemas.openxmlformats.org/presentationml/2006/main">
  <p:tag name="KSO_WM_BEAUTIFY_FLAG" val=""/>
</p:tagLst>
</file>

<file path=ppt/tags/tag26.xml><?xml version="1.0" encoding="utf-8"?>
<p:tagLst xmlns:p="http://schemas.openxmlformats.org/presentationml/2006/main">
  <p:tag name="KSO_WM_BEAUTIFY_FLAG" val=""/>
</p:tagLst>
</file>

<file path=ppt/tags/tag27.xml><?xml version="1.0" encoding="utf-8"?>
<p:tagLst xmlns:p="http://schemas.openxmlformats.org/presentationml/2006/main">
  <p:tag name="KSO_WM_BEAUTIFY_FLAG" val=""/>
</p:tagLst>
</file>

<file path=ppt/tags/tag28.xml><?xml version="1.0" encoding="utf-8"?>
<p:tagLst xmlns:p="http://schemas.openxmlformats.org/presentationml/2006/main">
  <p:tag name="KSO_WM_BEAUTIFY_FLAG" val=""/>
</p:tagLst>
</file>

<file path=ppt/tags/tag29.xml><?xml version="1.0" encoding="utf-8"?>
<p:tagLst xmlns:p="http://schemas.openxmlformats.org/presentationml/2006/main">
  <p:tag name="KSO_WM_BEAUTIFY_FLAG" val=""/>
</p:tagLst>
</file>

<file path=ppt/tags/tag3.xml><?xml version="1.0" encoding="utf-8"?>
<p:tagLst xmlns:p="http://schemas.openxmlformats.org/presentationml/2006/main">
  <p:tag name="KSO_WM_BEAUTIFY_FLAG" val=""/>
</p:tagLst>
</file>

<file path=ppt/tags/tag30.xml><?xml version="1.0" encoding="utf-8"?>
<p:tagLst xmlns:p="http://schemas.openxmlformats.org/presentationml/2006/main">
  <p:tag name="KSO_WM_BEAUTIFY_FLAG" val=""/>
</p:tagLst>
</file>

<file path=ppt/tags/tag31.xml><?xml version="1.0" encoding="utf-8"?>
<p:tagLst xmlns:p="http://schemas.openxmlformats.org/presentationml/2006/main">
  <p:tag name="KSO_WM_BEAUTIFY_FLAG" val=""/>
</p:tagLst>
</file>

<file path=ppt/tags/tag32.xml><?xml version="1.0" encoding="utf-8"?>
<p:tagLst xmlns:p="http://schemas.openxmlformats.org/presentationml/2006/main">
  <p:tag name="KSO_WM_BEAUTIFY_FLAG" val=""/>
</p:tagLst>
</file>

<file path=ppt/tags/tag33.xml><?xml version="1.0" encoding="utf-8"?>
<p:tagLst xmlns:p="http://schemas.openxmlformats.org/presentationml/2006/main">
  <p:tag name="KSO_WPP_MARK_KEY" val="a3e89a33-3520-4fc9-9938-28a124046ad2"/>
  <p:tag name="COMMONDATA" val="eyJoZGlkIjoiMDc2MTE2NTE5MjIwOWE4NGUyOGNhNWQ2ZWI3ZWQzZTEifQ=="/>
  <p:tag name="commondata" val="eyJoZGlkIjoiNTljZDllZDNiNDM1ZGZmMTQ2YmMyNzlhZGZmYmNkMTAifQ=="/>
</p:tagLst>
</file>

<file path=ppt/tags/tag4.xml><?xml version="1.0" encoding="utf-8"?>
<p:tagLst xmlns:p="http://schemas.openxmlformats.org/presentationml/2006/main">
  <p:tag name="KSO_WM_BEAUTIFY_FLAG" val=""/>
</p:tagLst>
</file>

<file path=ppt/tags/tag5.xml><?xml version="1.0" encoding="utf-8"?>
<p:tagLst xmlns:p="http://schemas.openxmlformats.org/presentationml/2006/main">
  <p:tag name="KSO_WM_BEAUTIFY_FLAG" val=""/>
</p:tagLst>
</file>

<file path=ppt/tags/tag6.xml><?xml version="1.0" encoding="utf-8"?>
<p:tagLst xmlns:p="http://schemas.openxmlformats.org/presentationml/2006/main">
  <p:tag name="KSO_WM_BEAUTIFY_FLAG" val=""/>
</p:tagLst>
</file>

<file path=ppt/tags/tag7.xml><?xml version="1.0" encoding="utf-8"?>
<p:tagLst xmlns:p="http://schemas.openxmlformats.org/presentationml/2006/main">
  <p:tag name="KSO_WM_BEAUTIFY_FLAG" val=""/>
</p:tagLst>
</file>

<file path=ppt/tags/tag8.xml><?xml version="1.0" encoding="utf-8"?>
<p:tagLst xmlns:p="http://schemas.openxmlformats.org/presentationml/2006/main">
  <p:tag name="KSO_WM_BEAUTIFY_FLAG" val=""/>
</p:tagLst>
</file>

<file path=ppt/tags/tag9.xml><?xml version="1.0" encoding="utf-8"?>
<p:tagLst xmlns:p="http://schemas.openxmlformats.org/presentationml/2006/main">
  <p:tag name="KSO_WM_BEAUTIFY_FLAG" val=""/>
</p:tagLst>
</file>

<file path=ppt/theme/theme1.xml><?xml version="1.0" encoding="utf-8"?>
<a:theme xmlns:a="http://schemas.openxmlformats.org/drawingml/2006/main" name="Office 主题">
  <a:themeElements>
    <a:clrScheme name="蓝色学术风主题配色">
      <a:dk1>
        <a:srgbClr val="262626"/>
      </a:dk1>
      <a:lt1>
        <a:srgbClr val="003760"/>
      </a:lt1>
      <a:dk2>
        <a:srgbClr val="EEECE1"/>
      </a:dk2>
      <a:lt2>
        <a:srgbClr val="EEECE1"/>
      </a:lt2>
      <a:accent1>
        <a:srgbClr val="003760"/>
      </a:accent1>
      <a:accent2>
        <a:srgbClr val="92CDDC"/>
      </a:accent2>
      <a:accent3>
        <a:srgbClr val="00B0F0"/>
      </a:accent3>
      <a:accent4>
        <a:srgbClr val="6565FF"/>
      </a:accent4>
      <a:accent5>
        <a:srgbClr val="4BACC6"/>
      </a:accent5>
      <a:accent6>
        <a:srgbClr val="002060"/>
      </a:accent6>
      <a:hlink>
        <a:srgbClr val="003760"/>
      </a:hlink>
      <a:folHlink>
        <a:srgbClr val="7F7F7F"/>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蓝色学术风主题配色">
      <a:dk1>
        <a:srgbClr val="262626"/>
      </a:dk1>
      <a:lt1>
        <a:srgbClr val="003760"/>
      </a:lt1>
      <a:dk2>
        <a:srgbClr val="EEECE1"/>
      </a:dk2>
      <a:lt2>
        <a:srgbClr val="EEECE1"/>
      </a:lt2>
      <a:accent1>
        <a:srgbClr val="003760"/>
      </a:accent1>
      <a:accent2>
        <a:srgbClr val="92CDDC"/>
      </a:accent2>
      <a:accent3>
        <a:srgbClr val="00B0F0"/>
      </a:accent3>
      <a:accent4>
        <a:srgbClr val="6565FF"/>
      </a:accent4>
      <a:accent5>
        <a:srgbClr val="4BACC6"/>
      </a:accent5>
      <a:accent6>
        <a:srgbClr val="002060"/>
      </a:accent6>
      <a:hlink>
        <a:srgbClr val="003760"/>
      </a:hlink>
      <a:folHlink>
        <a:srgbClr val="7F7F7F"/>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8235</Words>
  <Application>WPS 演示</Application>
  <PresentationFormat>宽屏</PresentationFormat>
  <Paragraphs>292</Paragraphs>
  <Slides>22</Slides>
  <Notes>18</Notes>
  <HiddenSlides>0</HiddenSlides>
  <MMClips>1</MMClips>
  <ScaleCrop>false</ScaleCrop>
  <HeadingPairs>
    <vt:vector size="6" baseType="variant">
      <vt:variant>
        <vt:lpstr>已用的字体</vt:lpstr>
      </vt:variant>
      <vt:variant>
        <vt:i4>8</vt:i4>
      </vt:variant>
      <vt:variant>
        <vt:lpstr>主题</vt:lpstr>
      </vt:variant>
      <vt:variant>
        <vt:i4>2</vt:i4>
      </vt:variant>
      <vt:variant>
        <vt:lpstr>幻灯片标题</vt:lpstr>
      </vt:variant>
      <vt:variant>
        <vt:i4>22</vt:i4>
      </vt:variant>
    </vt:vector>
  </HeadingPairs>
  <TitlesOfParts>
    <vt:vector size="32" baseType="lpstr">
      <vt:lpstr>Arial</vt:lpstr>
      <vt:lpstr>宋体</vt:lpstr>
      <vt:lpstr>Wingdings</vt:lpstr>
      <vt:lpstr>微软雅黑</vt:lpstr>
      <vt:lpstr>印品黑体</vt:lpstr>
      <vt:lpstr>黑体</vt:lpstr>
      <vt:lpstr>Arial Unicode MS</vt:lpstr>
      <vt:lpstr>Calibri</vt:lpstr>
      <vt:lpstr>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噫吁嚱盒盒</cp:lastModifiedBy>
  <cp:revision>373</cp:revision>
  <dcterms:created xsi:type="dcterms:W3CDTF">2023-08-06T06:55:00Z</dcterms:created>
  <dcterms:modified xsi:type="dcterms:W3CDTF">2025-11-05T04:29:45Z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2052-12.1.0.23125</vt:lpwstr>
  </property>
  <property fmtid="{D5CDD505-2E9C-101B-9397-08002B2CF9AE}" pid="3" name="ICV">
    <vt:lpwstr>711A246EC7F141EB9FC6CF411F7E3BD7_13</vt:lpwstr>
  </property>
</Properties>
</file>